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432" r:id="rId2"/>
  </p:sldIdLst>
  <p:sldSz cx="9144000" cy="6858000" type="screen4x3"/>
  <p:notesSz cx="6797675" cy="992822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4643"/>
    <a:srgbClr val="7EF0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F2DE63D5-997A-4646-A377-4702673A728D}" styleName="Светлый стиль 2 - акцент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35" autoAdjust="0"/>
    <p:restoredTop sz="59809" autoAdjust="0"/>
  </p:normalViewPr>
  <p:slideViewPr>
    <p:cSldViewPr>
      <p:cViewPr varScale="1">
        <p:scale>
          <a:sx n="115" d="100"/>
          <a:sy n="115" d="100"/>
        </p:scale>
        <p:origin x="1560" y="12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084" cy="496411"/>
          </a:xfrm>
          <a:prstGeom prst="rect">
            <a:avLst/>
          </a:prstGeom>
        </p:spPr>
        <p:txBody>
          <a:bodyPr vert="horz" lIns="91709" tIns="45855" rIns="91709" bIns="45855" rtlCol="0"/>
          <a:lstStyle>
            <a:lvl1pPr algn="l">
              <a:defRPr sz="1200"/>
            </a:lvl1pPr>
          </a:lstStyle>
          <a:p>
            <a:endParaRPr lang="ru-RU"/>
          </a:p>
        </p:txBody>
      </p:sp>
      <p:sp>
        <p:nvSpPr>
          <p:cNvPr id="3" name="Дата 2"/>
          <p:cNvSpPr>
            <a:spLocks noGrp="1"/>
          </p:cNvSpPr>
          <p:nvPr>
            <p:ph type="dt" idx="1"/>
          </p:nvPr>
        </p:nvSpPr>
        <p:spPr>
          <a:xfrm>
            <a:off x="3849998" y="0"/>
            <a:ext cx="2946084" cy="496411"/>
          </a:xfrm>
          <a:prstGeom prst="rect">
            <a:avLst/>
          </a:prstGeom>
        </p:spPr>
        <p:txBody>
          <a:bodyPr vert="horz" lIns="91709" tIns="45855" rIns="91709" bIns="45855" rtlCol="0"/>
          <a:lstStyle>
            <a:lvl1pPr algn="r">
              <a:defRPr sz="1200"/>
            </a:lvl1pPr>
          </a:lstStyle>
          <a:p>
            <a:fld id="{3BDEC47E-A525-48B0-920E-BE067321B51D}" type="datetimeFigureOut">
              <a:rPr lang="ru-RU" smtClean="0"/>
              <a:t>28.12.2020</a:t>
            </a:fld>
            <a:endParaRPr lang="ru-RU"/>
          </a:p>
        </p:txBody>
      </p:sp>
      <p:sp>
        <p:nvSpPr>
          <p:cNvPr id="4" name="Образ слайда 3"/>
          <p:cNvSpPr>
            <a:spLocks noGrp="1" noRot="1" noChangeAspect="1"/>
          </p:cNvSpPr>
          <p:nvPr>
            <p:ph type="sldImg" idx="2"/>
          </p:nvPr>
        </p:nvSpPr>
        <p:spPr>
          <a:xfrm>
            <a:off x="915988" y="744538"/>
            <a:ext cx="4965700" cy="3724275"/>
          </a:xfrm>
          <a:prstGeom prst="rect">
            <a:avLst/>
          </a:prstGeom>
          <a:noFill/>
          <a:ln w="12700">
            <a:solidFill>
              <a:prstClr val="black"/>
            </a:solidFill>
          </a:ln>
        </p:spPr>
        <p:txBody>
          <a:bodyPr vert="horz" lIns="91709" tIns="45855" rIns="91709" bIns="45855" rtlCol="0" anchor="ctr"/>
          <a:lstStyle/>
          <a:p>
            <a:endParaRPr lang="ru-RU"/>
          </a:p>
        </p:txBody>
      </p:sp>
      <p:sp>
        <p:nvSpPr>
          <p:cNvPr id="5" name="Заметки 4"/>
          <p:cNvSpPr>
            <a:spLocks noGrp="1"/>
          </p:cNvSpPr>
          <p:nvPr>
            <p:ph type="body" sz="quarter" idx="3"/>
          </p:nvPr>
        </p:nvSpPr>
        <p:spPr>
          <a:xfrm>
            <a:off x="679130" y="4715909"/>
            <a:ext cx="5439415" cy="4467701"/>
          </a:xfrm>
          <a:prstGeom prst="rect">
            <a:avLst/>
          </a:prstGeom>
        </p:spPr>
        <p:txBody>
          <a:bodyPr vert="horz" lIns="91709" tIns="45855" rIns="91709" bIns="45855"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30225"/>
            <a:ext cx="2946084" cy="496411"/>
          </a:xfrm>
          <a:prstGeom prst="rect">
            <a:avLst/>
          </a:prstGeom>
        </p:spPr>
        <p:txBody>
          <a:bodyPr vert="horz" lIns="91709" tIns="45855" rIns="91709" bIns="45855" rtlCol="0" anchor="b"/>
          <a:lstStyle>
            <a:lvl1pPr algn="l">
              <a:defRPr sz="1200"/>
            </a:lvl1pPr>
          </a:lstStyle>
          <a:p>
            <a:endParaRPr lang="ru-RU"/>
          </a:p>
        </p:txBody>
      </p:sp>
      <p:sp>
        <p:nvSpPr>
          <p:cNvPr id="7" name="Номер слайда 6"/>
          <p:cNvSpPr>
            <a:spLocks noGrp="1"/>
          </p:cNvSpPr>
          <p:nvPr>
            <p:ph type="sldNum" sz="quarter" idx="5"/>
          </p:nvPr>
        </p:nvSpPr>
        <p:spPr>
          <a:xfrm>
            <a:off x="3849998" y="9430225"/>
            <a:ext cx="2946084" cy="496411"/>
          </a:xfrm>
          <a:prstGeom prst="rect">
            <a:avLst/>
          </a:prstGeom>
        </p:spPr>
        <p:txBody>
          <a:bodyPr vert="horz" lIns="91709" tIns="45855" rIns="91709" bIns="45855" rtlCol="0" anchor="b"/>
          <a:lstStyle>
            <a:lvl1pPr algn="r">
              <a:defRPr sz="1200"/>
            </a:lvl1pPr>
          </a:lstStyle>
          <a:p>
            <a:fld id="{7FB166D9-6AF8-4777-AE77-FF8E7B47D807}" type="slidenum">
              <a:rPr lang="ru-RU" smtClean="0"/>
              <a:t>‹№›</a:t>
            </a:fld>
            <a:endParaRPr lang="ru-RU"/>
          </a:p>
        </p:txBody>
      </p:sp>
    </p:spTree>
    <p:extLst>
      <p:ext uri="{BB962C8B-B14F-4D97-AF65-F5344CB8AC3E}">
        <p14:creationId xmlns:p14="http://schemas.microsoft.com/office/powerpoint/2010/main" val="2704431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9E9E596-C826-4126-9223-8100F62C5A4C}" type="datetimeFigureOut">
              <a:rPr lang="ru-RU" smtClean="0"/>
              <a:t>28.12.2020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8A1C619-90D5-43D7-95B6-24925F50DBC9}" type="slidenum">
              <a:rPr lang="ru-RU" smtClean="0"/>
              <a:t>‹№›</a:t>
            </a:fld>
            <a:endParaRPr lang="ru-RU"/>
          </a:p>
        </p:txBody>
      </p:sp>
    </p:spTree>
    <p:extLst>
      <p:ext uri="{BB962C8B-B14F-4D97-AF65-F5344CB8AC3E}">
        <p14:creationId xmlns:p14="http://schemas.microsoft.com/office/powerpoint/2010/main" val="3033817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9E9E596-C826-4126-9223-8100F62C5A4C}" type="datetimeFigureOut">
              <a:rPr lang="ru-RU" smtClean="0"/>
              <a:t>28.12.2020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8A1C619-90D5-43D7-95B6-24925F50DBC9}" type="slidenum">
              <a:rPr lang="ru-RU" smtClean="0"/>
              <a:t>‹№›</a:t>
            </a:fld>
            <a:endParaRPr lang="ru-RU"/>
          </a:p>
        </p:txBody>
      </p:sp>
    </p:spTree>
    <p:extLst>
      <p:ext uri="{BB962C8B-B14F-4D97-AF65-F5344CB8AC3E}">
        <p14:creationId xmlns:p14="http://schemas.microsoft.com/office/powerpoint/2010/main" val="2179495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9E9E596-C826-4126-9223-8100F62C5A4C}" type="datetimeFigureOut">
              <a:rPr lang="ru-RU" smtClean="0"/>
              <a:t>28.12.2020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8A1C619-90D5-43D7-95B6-24925F50DBC9}" type="slidenum">
              <a:rPr lang="ru-RU" smtClean="0"/>
              <a:t>‹№›</a:t>
            </a:fld>
            <a:endParaRPr lang="ru-RU"/>
          </a:p>
        </p:txBody>
      </p:sp>
    </p:spTree>
    <p:extLst>
      <p:ext uri="{BB962C8B-B14F-4D97-AF65-F5344CB8AC3E}">
        <p14:creationId xmlns:p14="http://schemas.microsoft.com/office/powerpoint/2010/main" val="2387859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9E9E596-C826-4126-9223-8100F62C5A4C}" type="datetimeFigureOut">
              <a:rPr lang="ru-RU" smtClean="0"/>
              <a:t>28.12.2020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8A1C619-90D5-43D7-95B6-24925F50DBC9}" type="slidenum">
              <a:rPr lang="ru-RU" smtClean="0"/>
              <a:t>‹№›</a:t>
            </a:fld>
            <a:endParaRPr lang="ru-RU"/>
          </a:p>
        </p:txBody>
      </p:sp>
    </p:spTree>
    <p:extLst>
      <p:ext uri="{BB962C8B-B14F-4D97-AF65-F5344CB8AC3E}">
        <p14:creationId xmlns:p14="http://schemas.microsoft.com/office/powerpoint/2010/main" val="2201786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9E9E596-C826-4126-9223-8100F62C5A4C}" type="datetimeFigureOut">
              <a:rPr lang="ru-RU" smtClean="0"/>
              <a:t>28.12.2020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8A1C619-90D5-43D7-95B6-24925F50DBC9}" type="slidenum">
              <a:rPr lang="ru-RU" smtClean="0"/>
              <a:t>‹№›</a:t>
            </a:fld>
            <a:endParaRPr lang="ru-RU"/>
          </a:p>
        </p:txBody>
      </p:sp>
    </p:spTree>
    <p:extLst>
      <p:ext uri="{BB962C8B-B14F-4D97-AF65-F5344CB8AC3E}">
        <p14:creationId xmlns:p14="http://schemas.microsoft.com/office/powerpoint/2010/main" val="1556033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9E9E596-C826-4126-9223-8100F62C5A4C}" type="datetimeFigureOut">
              <a:rPr lang="ru-RU" smtClean="0"/>
              <a:t>28.12.2020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8A1C619-90D5-43D7-95B6-24925F50DBC9}" type="slidenum">
              <a:rPr lang="ru-RU" smtClean="0"/>
              <a:t>‹№›</a:t>
            </a:fld>
            <a:endParaRPr lang="ru-RU"/>
          </a:p>
        </p:txBody>
      </p:sp>
    </p:spTree>
    <p:extLst>
      <p:ext uri="{BB962C8B-B14F-4D97-AF65-F5344CB8AC3E}">
        <p14:creationId xmlns:p14="http://schemas.microsoft.com/office/powerpoint/2010/main" val="3410659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9E9E596-C826-4126-9223-8100F62C5A4C}" type="datetimeFigureOut">
              <a:rPr lang="ru-RU" smtClean="0"/>
              <a:t>28.12.2020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8A1C619-90D5-43D7-95B6-24925F50DBC9}" type="slidenum">
              <a:rPr lang="ru-RU" smtClean="0"/>
              <a:t>‹№›</a:t>
            </a:fld>
            <a:endParaRPr lang="ru-RU"/>
          </a:p>
        </p:txBody>
      </p:sp>
    </p:spTree>
    <p:extLst>
      <p:ext uri="{BB962C8B-B14F-4D97-AF65-F5344CB8AC3E}">
        <p14:creationId xmlns:p14="http://schemas.microsoft.com/office/powerpoint/2010/main" val="4207611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9E9E596-C826-4126-9223-8100F62C5A4C}" type="datetimeFigureOut">
              <a:rPr lang="ru-RU" smtClean="0"/>
              <a:t>28.12.2020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8A1C619-90D5-43D7-95B6-24925F50DBC9}" type="slidenum">
              <a:rPr lang="ru-RU" smtClean="0"/>
              <a:t>‹№›</a:t>
            </a:fld>
            <a:endParaRPr lang="ru-RU"/>
          </a:p>
        </p:txBody>
      </p:sp>
    </p:spTree>
    <p:extLst>
      <p:ext uri="{BB962C8B-B14F-4D97-AF65-F5344CB8AC3E}">
        <p14:creationId xmlns:p14="http://schemas.microsoft.com/office/powerpoint/2010/main" val="343627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9E9E596-C826-4126-9223-8100F62C5A4C}" type="datetimeFigureOut">
              <a:rPr lang="ru-RU" smtClean="0"/>
              <a:t>28.12.2020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8A1C619-90D5-43D7-95B6-24925F50DBC9}" type="slidenum">
              <a:rPr lang="ru-RU" smtClean="0"/>
              <a:t>‹№›</a:t>
            </a:fld>
            <a:endParaRPr lang="ru-RU"/>
          </a:p>
        </p:txBody>
      </p:sp>
    </p:spTree>
    <p:extLst>
      <p:ext uri="{BB962C8B-B14F-4D97-AF65-F5344CB8AC3E}">
        <p14:creationId xmlns:p14="http://schemas.microsoft.com/office/powerpoint/2010/main" val="1855115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9E9E596-C826-4126-9223-8100F62C5A4C}" type="datetimeFigureOut">
              <a:rPr lang="ru-RU" smtClean="0"/>
              <a:t>28.12.2020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8A1C619-90D5-43D7-95B6-24925F50DBC9}" type="slidenum">
              <a:rPr lang="ru-RU" smtClean="0"/>
              <a:t>‹№›</a:t>
            </a:fld>
            <a:endParaRPr lang="ru-RU"/>
          </a:p>
        </p:txBody>
      </p:sp>
    </p:spTree>
    <p:extLst>
      <p:ext uri="{BB962C8B-B14F-4D97-AF65-F5344CB8AC3E}">
        <p14:creationId xmlns:p14="http://schemas.microsoft.com/office/powerpoint/2010/main" val="2843363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9E9E596-C826-4126-9223-8100F62C5A4C}" type="datetimeFigureOut">
              <a:rPr lang="ru-RU" smtClean="0"/>
              <a:t>28.12.2020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8A1C619-90D5-43D7-95B6-24925F50DBC9}" type="slidenum">
              <a:rPr lang="ru-RU" smtClean="0"/>
              <a:t>‹№›</a:t>
            </a:fld>
            <a:endParaRPr lang="ru-RU"/>
          </a:p>
        </p:txBody>
      </p:sp>
    </p:spTree>
    <p:extLst>
      <p:ext uri="{BB962C8B-B14F-4D97-AF65-F5344CB8AC3E}">
        <p14:creationId xmlns:p14="http://schemas.microsoft.com/office/powerpoint/2010/main" val="1765463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E9E596-C826-4126-9223-8100F62C5A4C}" type="datetimeFigureOut">
              <a:rPr lang="ru-RU" smtClean="0"/>
              <a:t>28.12.2020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A1C619-90D5-43D7-95B6-24925F50DBC9}" type="slidenum">
              <a:rPr lang="ru-RU" smtClean="0"/>
              <a:t>‹№›</a:t>
            </a:fld>
            <a:endParaRPr lang="ru-RU"/>
          </a:p>
        </p:txBody>
      </p:sp>
    </p:spTree>
    <p:extLst>
      <p:ext uri="{BB962C8B-B14F-4D97-AF65-F5344CB8AC3E}">
        <p14:creationId xmlns:p14="http://schemas.microsoft.com/office/powerpoint/2010/main" val="17618996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http://www.ukrgasbank.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Скругленный прямоугольник 25"/>
          <p:cNvSpPr/>
          <p:nvPr/>
        </p:nvSpPr>
        <p:spPr>
          <a:xfrm>
            <a:off x="429112" y="4043973"/>
            <a:ext cx="2586390" cy="273482"/>
          </a:xfrm>
          <a:prstGeom prst="roundRect">
            <a:avLst/>
          </a:prstGeom>
          <a:solidFill>
            <a:schemeClr val="accent3">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600" b="1" dirty="0">
                <a:solidFill>
                  <a:srgbClr val="9BBB59">
                    <a:lumMod val="75000"/>
                  </a:srgbClr>
                </a:solidFill>
                <a:latin typeface="Franklin Gothic Book" pitchFamily="34" charset="0"/>
              </a:rPr>
              <a:t>Вимоги до позичальника</a:t>
            </a:r>
            <a:endParaRPr lang="ru-RU" sz="1600" b="1" dirty="0">
              <a:solidFill>
                <a:srgbClr val="9BBB59">
                  <a:lumMod val="75000"/>
                </a:srgbClr>
              </a:solidFill>
              <a:latin typeface="Franklin Gothic Book" pitchFamily="34" charset="0"/>
            </a:endParaRPr>
          </a:p>
        </p:txBody>
      </p:sp>
      <p:sp>
        <p:nvSpPr>
          <p:cNvPr id="27" name="Скругленный прямоугольник 26"/>
          <p:cNvSpPr/>
          <p:nvPr/>
        </p:nvSpPr>
        <p:spPr>
          <a:xfrm>
            <a:off x="3309891" y="4043973"/>
            <a:ext cx="2586390" cy="273482"/>
          </a:xfrm>
          <a:prstGeom prst="roundRect">
            <a:avLst/>
          </a:prstGeom>
          <a:solidFill>
            <a:schemeClr val="accent3">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600" b="1" dirty="0">
                <a:solidFill>
                  <a:srgbClr val="9BBB59">
                    <a:lumMod val="75000"/>
                  </a:srgbClr>
                </a:solidFill>
                <a:latin typeface="Franklin Gothic Book" pitchFamily="34" charset="0"/>
              </a:rPr>
              <a:t>Перелік документів</a:t>
            </a:r>
          </a:p>
        </p:txBody>
      </p:sp>
      <p:sp>
        <p:nvSpPr>
          <p:cNvPr id="28" name="Прямоугольник 27"/>
          <p:cNvSpPr/>
          <p:nvPr/>
        </p:nvSpPr>
        <p:spPr>
          <a:xfrm>
            <a:off x="460375" y="4410740"/>
            <a:ext cx="2586390" cy="507831"/>
          </a:xfrm>
          <a:prstGeom prst="rect">
            <a:avLst/>
          </a:prstGeom>
        </p:spPr>
        <p:txBody>
          <a:bodyPr wrap="square">
            <a:spAutoFit/>
          </a:bodyPr>
          <a:lstStyle/>
          <a:p>
            <a:pPr marL="182563" indent="-182563">
              <a:buFont typeface="+mj-lt"/>
              <a:buAutoNum type="arabicPeriod"/>
            </a:pPr>
            <a:r>
              <a:rPr lang="uk-UA" sz="900" dirty="0" smtClean="0">
                <a:solidFill>
                  <a:prstClr val="black"/>
                </a:solidFill>
                <a:latin typeface="Franklin Gothic Book" pitchFamily="34" charset="0"/>
              </a:rPr>
              <a:t>Громадянин України.</a:t>
            </a:r>
          </a:p>
          <a:p>
            <a:pPr marL="182563" indent="-182563">
              <a:buFont typeface="+mj-lt"/>
              <a:buAutoNum type="arabicPeriod"/>
            </a:pPr>
            <a:r>
              <a:rPr lang="uk-UA" sz="900" dirty="0" smtClean="0">
                <a:solidFill>
                  <a:prstClr val="black"/>
                </a:solidFill>
                <a:latin typeface="Franklin Gothic Book" pitchFamily="34" charset="0"/>
              </a:rPr>
              <a:t>Вік від </a:t>
            </a:r>
            <a:r>
              <a:rPr lang="en-US" sz="900" dirty="0" smtClean="0">
                <a:solidFill>
                  <a:prstClr val="black"/>
                </a:solidFill>
                <a:latin typeface="Franklin Gothic Book" pitchFamily="34" charset="0"/>
              </a:rPr>
              <a:t> 21</a:t>
            </a:r>
            <a:r>
              <a:rPr lang="uk-UA" sz="900" dirty="0" smtClean="0">
                <a:solidFill>
                  <a:prstClr val="black"/>
                </a:solidFill>
                <a:latin typeface="Franklin Gothic Book" pitchFamily="34" charset="0"/>
              </a:rPr>
              <a:t> </a:t>
            </a:r>
            <a:r>
              <a:rPr lang="en-US" sz="900" dirty="0" smtClean="0">
                <a:solidFill>
                  <a:prstClr val="black"/>
                </a:solidFill>
                <a:latin typeface="Franklin Gothic Book" pitchFamily="34" charset="0"/>
              </a:rPr>
              <a:t> </a:t>
            </a:r>
            <a:r>
              <a:rPr lang="uk-UA" sz="900" dirty="0" smtClean="0">
                <a:solidFill>
                  <a:prstClr val="black"/>
                </a:solidFill>
                <a:latin typeface="Franklin Gothic Book" pitchFamily="34" charset="0"/>
              </a:rPr>
              <a:t>до </a:t>
            </a:r>
            <a:r>
              <a:rPr lang="en-US" sz="900" dirty="0" smtClean="0">
                <a:solidFill>
                  <a:prstClr val="black"/>
                </a:solidFill>
                <a:latin typeface="Franklin Gothic Book" pitchFamily="34" charset="0"/>
              </a:rPr>
              <a:t> 65 </a:t>
            </a:r>
            <a:r>
              <a:rPr lang="uk-UA" sz="900" dirty="0" smtClean="0">
                <a:solidFill>
                  <a:prstClr val="black"/>
                </a:solidFill>
                <a:latin typeface="Franklin Gothic Book" pitchFamily="34" charset="0"/>
              </a:rPr>
              <a:t>років (якщо вік  менше за 25 років, необхідна порука третьої особи)</a:t>
            </a:r>
          </a:p>
        </p:txBody>
      </p:sp>
      <p:sp>
        <p:nvSpPr>
          <p:cNvPr id="29" name="Прямоугольник 28"/>
          <p:cNvSpPr/>
          <p:nvPr/>
        </p:nvSpPr>
        <p:spPr>
          <a:xfrm>
            <a:off x="3203848" y="4410740"/>
            <a:ext cx="3096344" cy="923330"/>
          </a:xfrm>
          <a:prstGeom prst="rect">
            <a:avLst/>
          </a:prstGeom>
        </p:spPr>
        <p:txBody>
          <a:bodyPr wrap="square">
            <a:spAutoFit/>
          </a:bodyPr>
          <a:lstStyle/>
          <a:p>
            <a:pPr marL="182563" indent="-182563">
              <a:buFont typeface="+mj-lt"/>
              <a:buAutoNum type="arabicPeriod"/>
            </a:pPr>
            <a:r>
              <a:rPr lang="uk-UA" sz="900" dirty="0" smtClean="0">
                <a:solidFill>
                  <a:prstClr val="black"/>
                </a:solidFill>
                <a:latin typeface="Franklin Gothic Book" pitchFamily="34" charset="0"/>
              </a:rPr>
              <a:t>Анкета-заява </a:t>
            </a:r>
          </a:p>
          <a:p>
            <a:pPr marL="182563" indent="-182563">
              <a:buFont typeface="+mj-lt"/>
              <a:buAutoNum type="arabicPeriod"/>
            </a:pPr>
            <a:r>
              <a:rPr lang="uk-UA" sz="900" dirty="0" smtClean="0">
                <a:solidFill>
                  <a:prstClr val="black"/>
                </a:solidFill>
                <a:latin typeface="Franklin Gothic Book" pitchFamily="34" charset="0"/>
              </a:rPr>
              <a:t>Паспорт громадянина України</a:t>
            </a:r>
            <a:endParaRPr lang="en-US" sz="900" dirty="0" smtClean="0">
              <a:solidFill>
                <a:prstClr val="black"/>
              </a:solidFill>
              <a:latin typeface="Franklin Gothic Book" pitchFamily="34" charset="0"/>
            </a:endParaRPr>
          </a:p>
          <a:p>
            <a:pPr marL="182563" indent="-182563">
              <a:buFont typeface="+mj-lt"/>
              <a:buAutoNum type="arabicPeriod"/>
            </a:pPr>
            <a:r>
              <a:rPr lang="uk-UA" sz="900" dirty="0" smtClean="0">
                <a:solidFill>
                  <a:prstClr val="black"/>
                </a:solidFill>
                <a:latin typeface="Franklin Gothic Book" pitchFamily="34" charset="0"/>
              </a:rPr>
              <a:t>Реєстраційний номер облікової картки платника податків (ІПН)</a:t>
            </a:r>
          </a:p>
          <a:p>
            <a:pPr marL="182563" indent="-182563">
              <a:buFont typeface="+mj-lt"/>
              <a:buAutoNum type="arabicPeriod"/>
            </a:pPr>
            <a:r>
              <a:rPr lang="uk-UA" sz="900" dirty="0" smtClean="0">
                <a:solidFill>
                  <a:prstClr val="black"/>
                </a:solidFill>
                <a:latin typeface="Franklin Gothic Book" pitchFamily="34" charset="0"/>
              </a:rPr>
              <a:t>Документ, який підтверджує фінансовий стан </a:t>
            </a:r>
          </a:p>
          <a:p>
            <a:pPr marL="182563" indent="-182563">
              <a:buFont typeface="+mj-lt"/>
              <a:buAutoNum type="arabicPeriod"/>
            </a:pPr>
            <a:r>
              <a:rPr lang="uk-UA" sz="900" dirty="0" smtClean="0">
                <a:solidFill>
                  <a:prstClr val="black"/>
                </a:solidFill>
                <a:latin typeface="Franklin Gothic Book" pitchFamily="34" charset="0"/>
              </a:rPr>
              <a:t>Рахунок-фактура з автосалону</a:t>
            </a:r>
          </a:p>
        </p:txBody>
      </p:sp>
      <p:sp>
        <p:nvSpPr>
          <p:cNvPr id="6" name="Прямоугольник 5"/>
          <p:cNvSpPr/>
          <p:nvPr/>
        </p:nvSpPr>
        <p:spPr>
          <a:xfrm>
            <a:off x="-60449" y="35016"/>
            <a:ext cx="7440761" cy="307777"/>
          </a:xfrm>
          <a:prstGeom prst="rect">
            <a:avLst/>
          </a:prstGeom>
        </p:spPr>
        <p:txBody>
          <a:bodyPr wrap="square">
            <a:spAutoFit/>
          </a:bodyPr>
          <a:lstStyle/>
          <a:p>
            <a:pPr algn="ctr"/>
            <a:r>
              <a:rPr lang="uk-UA" sz="1400" b="1" dirty="0">
                <a:solidFill>
                  <a:srgbClr val="9BBB59">
                    <a:lumMod val="75000"/>
                  </a:srgbClr>
                </a:solidFill>
                <a:latin typeface="Franklin Gothic Book" pitchFamily="34" charset="0"/>
              </a:rPr>
              <a:t>Умови кредитування </a:t>
            </a:r>
            <a:r>
              <a:rPr lang="uk-UA" sz="1400" b="1" dirty="0">
                <a:solidFill>
                  <a:srgbClr val="9BBB59">
                    <a:lumMod val="75000"/>
                  </a:srgbClr>
                </a:solidFill>
                <a:latin typeface="Franklin Gothic Book" pitchFamily="34" charset="0"/>
                <a:ea typeface="Times New Roman"/>
              </a:rPr>
              <a:t>автомобілів </a:t>
            </a:r>
            <a:r>
              <a:rPr lang="ru-RU" sz="1400" b="1" dirty="0" smtClean="0">
                <a:solidFill>
                  <a:srgbClr val="9BBB59">
                    <a:lumMod val="75000"/>
                  </a:srgbClr>
                </a:solidFill>
                <a:latin typeface="Franklin Gothic Book" pitchFamily="34" charset="0"/>
                <a:ea typeface="Times New Roman"/>
              </a:rPr>
              <a:t> </a:t>
            </a:r>
            <a:r>
              <a:rPr lang="en-US" sz="1400" b="1" dirty="0" smtClean="0">
                <a:solidFill>
                  <a:srgbClr val="9BBB59">
                    <a:lumMod val="75000"/>
                  </a:srgbClr>
                </a:solidFill>
                <a:latin typeface="Franklin Gothic Book" pitchFamily="34" charset="0"/>
                <a:ea typeface="Times New Roman"/>
              </a:rPr>
              <a:t>FORD</a:t>
            </a:r>
            <a:r>
              <a:rPr lang="en-US" sz="1400" b="1" dirty="0" smtClean="0">
                <a:solidFill>
                  <a:schemeClr val="accent3">
                    <a:lumMod val="75000"/>
                  </a:schemeClr>
                </a:solidFill>
              </a:rPr>
              <a:t> Kuga</a:t>
            </a:r>
            <a:r>
              <a:rPr lang="ru-RU" sz="1400" b="1" dirty="0" smtClean="0">
                <a:solidFill>
                  <a:schemeClr val="accent3">
                    <a:lumMod val="75000"/>
                  </a:schemeClr>
                </a:solidFill>
              </a:rPr>
              <a:t> (2019р.)</a:t>
            </a:r>
            <a:r>
              <a:rPr lang="ru-RU" sz="1400" b="1" dirty="0" smtClean="0">
                <a:solidFill>
                  <a:schemeClr val="accent3">
                    <a:lumMod val="75000"/>
                  </a:schemeClr>
                </a:solidFill>
                <a:latin typeface="Franklin Gothic Book" pitchFamily="34" charset="0"/>
                <a:ea typeface="Times New Roman"/>
              </a:rPr>
              <a:t> </a:t>
            </a:r>
            <a:r>
              <a:rPr lang="uk-UA" sz="1400" b="1" dirty="0" smtClean="0">
                <a:solidFill>
                  <a:srgbClr val="9BBB59">
                    <a:lumMod val="75000"/>
                  </a:srgbClr>
                </a:solidFill>
                <a:latin typeface="Franklin Gothic Book" pitchFamily="34" charset="0"/>
                <a:ea typeface="Times New Roman"/>
              </a:rPr>
              <a:t>спільно </a:t>
            </a:r>
            <a:r>
              <a:rPr lang="uk-UA" sz="1400" b="1" dirty="0">
                <a:solidFill>
                  <a:srgbClr val="9BBB59">
                    <a:lumMod val="75000"/>
                  </a:srgbClr>
                </a:solidFill>
                <a:latin typeface="Franklin Gothic Book" pitchFamily="34" charset="0"/>
                <a:ea typeface="Times New Roman"/>
              </a:rPr>
              <a:t>з компанією «</a:t>
            </a:r>
            <a:r>
              <a:rPr lang="uk-UA" sz="1400" b="1" dirty="0" err="1">
                <a:solidFill>
                  <a:srgbClr val="9BBB59">
                    <a:lumMod val="75000"/>
                  </a:srgbClr>
                </a:solidFill>
                <a:latin typeface="Franklin Gothic Book" pitchFamily="34" charset="0"/>
                <a:ea typeface="Times New Roman"/>
              </a:rPr>
              <a:t>Віннер</a:t>
            </a:r>
            <a:r>
              <a:rPr lang="uk-UA" sz="1400" b="1" dirty="0" smtClean="0">
                <a:solidFill>
                  <a:srgbClr val="9BBB59">
                    <a:lumMod val="75000"/>
                  </a:srgbClr>
                </a:solidFill>
                <a:latin typeface="Franklin Gothic Book" pitchFamily="34" charset="0"/>
                <a:ea typeface="Times New Roman"/>
              </a:rPr>
              <a:t>»</a:t>
            </a:r>
            <a:endParaRPr lang="uk-UA" sz="1400" b="1" dirty="0">
              <a:solidFill>
                <a:srgbClr val="9BBB59">
                  <a:lumMod val="75000"/>
                </a:srgbClr>
              </a:solidFill>
              <a:latin typeface="Franklin Gothic Book" pitchFamily="34" charset="0"/>
            </a:endParaRPr>
          </a:p>
        </p:txBody>
      </p:sp>
      <p:cxnSp>
        <p:nvCxnSpPr>
          <p:cNvPr id="10" name="Прямая соединительная линия 9"/>
          <p:cNvCxnSpPr/>
          <p:nvPr/>
        </p:nvCxnSpPr>
        <p:spPr>
          <a:xfrm>
            <a:off x="128091" y="525135"/>
            <a:ext cx="8880921" cy="0"/>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graphicFrame>
        <p:nvGraphicFramePr>
          <p:cNvPr id="3" name="Таблица 2"/>
          <p:cNvGraphicFramePr>
            <a:graphicFrameLocks noGrp="1"/>
          </p:cNvGraphicFramePr>
          <p:nvPr>
            <p:extLst>
              <p:ext uri="{D42A27DB-BD31-4B8C-83A1-F6EECF244321}">
                <p14:modId xmlns:p14="http://schemas.microsoft.com/office/powerpoint/2010/main" val="2282743630"/>
              </p:ext>
            </p:extLst>
          </p:nvPr>
        </p:nvGraphicFramePr>
        <p:xfrm>
          <a:off x="238070" y="608009"/>
          <a:ext cx="7650514" cy="2861670"/>
        </p:xfrm>
        <a:graphic>
          <a:graphicData uri="http://schemas.openxmlformats.org/drawingml/2006/table">
            <a:tbl>
              <a:tblPr firstRow="1" firstCol="1" lastRow="1" lastCol="1" bandRow="1" bandCol="1">
                <a:tableStyleId>{5940675A-B579-460E-94D1-54222C63F5DA}</a:tableStyleId>
              </a:tblPr>
              <a:tblGrid>
                <a:gridCol w="1823970">
                  <a:extLst>
                    <a:ext uri="{9D8B030D-6E8A-4147-A177-3AD203B41FA5}">
                      <a16:colId xmlns:a16="http://schemas.microsoft.com/office/drawing/2014/main" val="20000"/>
                    </a:ext>
                  </a:extLst>
                </a:gridCol>
                <a:gridCol w="985242">
                  <a:extLst>
                    <a:ext uri="{9D8B030D-6E8A-4147-A177-3AD203B41FA5}">
                      <a16:colId xmlns:a16="http://schemas.microsoft.com/office/drawing/2014/main" val="20001"/>
                    </a:ext>
                  </a:extLst>
                </a:gridCol>
                <a:gridCol w="844493">
                  <a:extLst>
                    <a:ext uri="{9D8B030D-6E8A-4147-A177-3AD203B41FA5}">
                      <a16:colId xmlns:a16="http://schemas.microsoft.com/office/drawing/2014/main" val="20002"/>
                    </a:ext>
                  </a:extLst>
                </a:gridCol>
                <a:gridCol w="836815">
                  <a:extLst>
                    <a:ext uri="{9D8B030D-6E8A-4147-A177-3AD203B41FA5}">
                      <a16:colId xmlns:a16="http://schemas.microsoft.com/office/drawing/2014/main" val="20003"/>
                    </a:ext>
                  </a:extLst>
                </a:gridCol>
                <a:gridCol w="781796">
                  <a:extLst>
                    <a:ext uri="{9D8B030D-6E8A-4147-A177-3AD203B41FA5}">
                      <a16:colId xmlns:a16="http://schemas.microsoft.com/office/drawing/2014/main" val="20004"/>
                    </a:ext>
                  </a:extLst>
                </a:gridCol>
                <a:gridCol w="774118">
                  <a:extLst>
                    <a:ext uri="{9D8B030D-6E8A-4147-A177-3AD203B41FA5}">
                      <a16:colId xmlns:a16="http://schemas.microsoft.com/office/drawing/2014/main" val="20005"/>
                    </a:ext>
                  </a:extLst>
                </a:gridCol>
                <a:gridCol w="855660">
                  <a:extLst>
                    <a:ext uri="{9D8B030D-6E8A-4147-A177-3AD203B41FA5}">
                      <a16:colId xmlns:a16="http://schemas.microsoft.com/office/drawing/2014/main" val="20006"/>
                    </a:ext>
                  </a:extLst>
                </a:gridCol>
                <a:gridCol w="748420">
                  <a:extLst>
                    <a:ext uri="{9D8B030D-6E8A-4147-A177-3AD203B41FA5}">
                      <a16:colId xmlns:a16="http://schemas.microsoft.com/office/drawing/2014/main" val="20007"/>
                    </a:ext>
                  </a:extLst>
                </a:gridCol>
              </a:tblGrid>
              <a:tr h="224408">
                <a:tc rowSpan="2">
                  <a:txBody>
                    <a:bodyPr/>
                    <a:lstStyle/>
                    <a:p>
                      <a:pPr algn="ctr">
                        <a:spcAft>
                          <a:spcPts val="0"/>
                        </a:spcAft>
                      </a:pPr>
                      <a:r>
                        <a:rPr lang="uk-UA" sz="1200" b="1" dirty="0">
                          <a:effectLst/>
                          <a:latin typeface="Franklin Gothic Book" panose="020B0503020102020204" pitchFamily="34" charset="0"/>
                        </a:rPr>
                        <a:t>Аванс</a:t>
                      </a:r>
                      <a:endParaRPr lang="ru-RU" sz="1200" b="1" dirty="0">
                        <a:solidFill>
                          <a:schemeClr val="tx2"/>
                        </a:solidFill>
                        <a:effectLst/>
                        <a:latin typeface="Franklin Gothic Book" pitchFamily="34" charset="0"/>
                        <a:ea typeface="Times New Roman"/>
                      </a:endParaRPr>
                    </a:p>
                  </a:txBody>
                  <a:tcPr marL="68580" marR="68580" marT="0" marB="0" anchor="ctr">
                    <a:solidFill>
                      <a:schemeClr val="accent3">
                        <a:lumMod val="20000"/>
                        <a:lumOff val="80000"/>
                      </a:schemeClr>
                    </a:solidFill>
                  </a:tcPr>
                </a:tc>
                <a:tc gridSpan="7">
                  <a:txBody>
                    <a:bodyPr/>
                    <a:lstStyle/>
                    <a:p>
                      <a:pPr algn="ctr">
                        <a:spcAft>
                          <a:spcPts val="0"/>
                        </a:spcAft>
                      </a:pPr>
                      <a:r>
                        <a:rPr lang="uk-UA" sz="1200" b="1" dirty="0">
                          <a:effectLst/>
                          <a:latin typeface="Franklin Gothic Book" panose="020B0503020102020204" pitchFamily="34" charset="0"/>
                        </a:rPr>
                        <a:t>Термін кредитування і відсоткова </a:t>
                      </a:r>
                      <a:r>
                        <a:rPr lang="uk-UA" sz="1200" b="1" dirty="0" smtClean="0">
                          <a:effectLst/>
                          <a:latin typeface="Franklin Gothic Book" panose="020B0503020102020204" pitchFamily="34" charset="0"/>
                        </a:rPr>
                        <a:t>ставка</a:t>
                      </a:r>
                      <a:endParaRPr lang="ru-RU" sz="1200" b="1" dirty="0">
                        <a:solidFill>
                          <a:schemeClr val="tx2"/>
                        </a:solidFill>
                        <a:effectLst/>
                        <a:latin typeface="Franklin Gothic Book" pitchFamily="34" charset="0"/>
                        <a:ea typeface="Times New Roman"/>
                      </a:endParaRPr>
                    </a:p>
                  </a:txBody>
                  <a:tcPr marL="68580" marR="68580" marT="0" marB="0" anchor="ctr">
                    <a:solidFill>
                      <a:schemeClr val="accent3">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436343">
                <a:tc vMerge="1">
                  <a:txBody>
                    <a:bodyPr/>
                    <a:lstStyle/>
                    <a:p>
                      <a:endParaRPr lang="ru-RU"/>
                    </a:p>
                  </a:txBody>
                  <a:tcPr/>
                </a:tc>
                <a:tc>
                  <a:txBody>
                    <a:bodyPr/>
                    <a:lstStyle/>
                    <a:p>
                      <a:pPr algn="ctr">
                        <a:spcAft>
                          <a:spcPts val="0"/>
                        </a:spcAft>
                      </a:pPr>
                      <a:r>
                        <a:rPr lang="uk-UA" sz="1200" b="1" dirty="0">
                          <a:effectLst/>
                          <a:latin typeface="Franklin Gothic Book" panose="020B0503020102020204" pitchFamily="34" charset="0"/>
                        </a:rPr>
                        <a:t>1 рік</a:t>
                      </a:r>
                      <a:endParaRPr lang="ru-RU" sz="1200" b="1" dirty="0">
                        <a:solidFill>
                          <a:schemeClr val="tx1">
                            <a:lumMod val="85000"/>
                            <a:lumOff val="15000"/>
                          </a:schemeClr>
                        </a:solidFill>
                        <a:effectLst/>
                        <a:latin typeface="Franklin Gothic Book" pitchFamily="34" charset="0"/>
                        <a:ea typeface="Times New Roman"/>
                      </a:endParaRPr>
                    </a:p>
                  </a:txBody>
                  <a:tcPr marL="68580" marR="68580" marT="0" marB="0" anchor="ctr">
                    <a:solidFill>
                      <a:schemeClr val="accent3">
                        <a:lumMod val="20000"/>
                        <a:lumOff val="80000"/>
                      </a:schemeClr>
                    </a:solidFill>
                  </a:tcPr>
                </a:tc>
                <a:tc>
                  <a:txBody>
                    <a:bodyPr/>
                    <a:lstStyle/>
                    <a:p>
                      <a:pPr algn="ctr">
                        <a:spcAft>
                          <a:spcPts val="0"/>
                        </a:spcAft>
                      </a:pPr>
                      <a:r>
                        <a:rPr lang="uk-UA" sz="1200" b="1" dirty="0">
                          <a:effectLst/>
                          <a:latin typeface="Franklin Gothic Book" panose="020B0503020102020204" pitchFamily="34" charset="0"/>
                        </a:rPr>
                        <a:t>2 роки</a:t>
                      </a:r>
                      <a:endParaRPr lang="ru-RU" sz="1200" b="1" dirty="0">
                        <a:solidFill>
                          <a:schemeClr val="tx1">
                            <a:lumMod val="85000"/>
                            <a:lumOff val="15000"/>
                          </a:schemeClr>
                        </a:solidFill>
                        <a:effectLst/>
                        <a:latin typeface="Franklin Gothic Book" pitchFamily="34" charset="0"/>
                        <a:ea typeface="Times New Roman"/>
                      </a:endParaRPr>
                    </a:p>
                  </a:txBody>
                  <a:tcPr marL="68580" marR="68580" marT="0" marB="0" anchor="ctr">
                    <a:solidFill>
                      <a:schemeClr val="accent3">
                        <a:lumMod val="20000"/>
                        <a:lumOff val="80000"/>
                      </a:schemeClr>
                    </a:solidFill>
                  </a:tcPr>
                </a:tc>
                <a:tc>
                  <a:txBody>
                    <a:bodyPr/>
                    <a:lstStyle/>
                    <a:p>
                      <a:pPr algn="ctr">
                        <a:spcAft>
                          <a:spcPts val="0"/>
                        </a:spcAft>
                      </a:pPr>
                      <a:r>
                        <a:rPr lang="uk-UA" sz="1200" b="1" dirty="0">
                          <a:effectLst/>
                          <a:latin typeface="Franklin Gothic Book" panose="020B0503020102020204" pitchFamily="34" charset="0"/>
                        </a:rPr>
                        <a:t>3 роки</a:t>
                      </a:r>
                      <a:endParaRPr lang="ru-RU" sz="1200" b="1" dirty="0">
                        <a:solidFill>
                          <a:schemeClr val="tx1">
                            <a:lumMod val="85000"/>
                            <a:lumOff val="15000"/>
                          </a:schemeClr>
                        </a:solidFill>
                        <a:effectLst/>
                        <a:latin typeface="Franklin Gothic Book" pitchFamily="34" charset="0"/>
                        <a:ea typeface="Times New Roman"/>
                      </a:endParaRPr>
                    </a:p>
                  </a:txBody>
                  <a:tcPr marL="68580" marR="68580" marT="0" marB="0" anchor="ctr">
                    <a:solidFill>
                      <a:schemeClr val="accent3">
                        <a:lumMod val="20000"/>
                        <a:lumOff val="80000"/>
                      </a:schemeClr>
                    </a:solidFill>
                  </a:tcPr>
                </a:tc>
                <a:tc>
                  <a:txBody>
                    <a:bodyPr/>
                    <a:lstStyle/>
                    <a:p>
                      <a:pPr algn="ctr">
                        <a:spcAft>
                          <a:spcPts val="0"/>
                        </a:spcAft>
                      </a:pPr>
                      <a:r>
                        <a:rPr lang="uk-UA" sz="1200" b="1" dirty="0">
                          <a:effectLst/>
                          <a:latin typeface="Franklin Gothic Book" panose="020B0503020102020204" pitchFamily="34" charset="0"/>
                        </a:rPr>
                        <a:t>4 роки</a:t>
                      </a:r>
                      <a:endParaRPr lang="ru-RU" sz="1200" b="1" dirty="0">
                        <a:solidFill>
                          <a:schemeClr val="tx1">
                            <a:lumMod val="85000"/>
                            <a:lumOff val="15000"/>
                          </a:schemeClr>
                        </a:solidFill>
                        <a:effectLst/>
                        <a:latin typeface="Franklin Gothic Book" pitchFamily="34" charset="0"/>
                        <a:ea typeface="Times New Roman"/>
                      </a:endParaRPr>
                    </a:p>
                  </a:txBody>
                  <a:tcPr marL="68580" marR="68580" marT="0" marB="0" anchor="ctr">
                    <a:solidFill>
                      <a:schemeClr val="accent3">
                        <a:lumMod val="20000"/>
                        <a:lumOff val="80000"/>
                      </a:schemeClr>
                    </a:solidFill>
                  </a:tcPr>
                </a:tc>
                <a:tc>
                  <a:txBody>
                    <a:bodyPr/>
                    <a:lstStyle/>
                    <a:p>
                      <a:pPr algn="ctr">
                        <a:spcAft>
                          <a:spcPts val="0"/>
                        </a:spcAft>
                      </a:pPr>
                      <a:r>
                        <a:rPr lang="uk-UA" sz="1200" b="1" dirty="0">
                          <a:effectLst/>
                          <a:latin typeface="Franklin Gothic Book" panose="020B0503020102020204" pitchFamily="34" charset="0"/>
                        </a:rPr>
                        <a:t>5 років</a:t>
                      </a:r>
                      <a:endParaRPr lang="ru-RU" sz="1200" b="1" dirty="0">
                        <a:solidFill>
                          <a:schemeClr val="tx1">
                            <a:lumMod val="85000"/>
                            <a:lumOff val="15000"/>
                          </a:schemeClr>
                        </a:solidFill>
                        <a:effectLst/>
                        <a:latin typeface="Franklin Gothic Book" pitchFamily="34" charset="0"/>
                        <a:ea typeface="Times New Roman"/>
                      </a:endParaRPr>
                    </a:p>
                  </a:txBody>
                  <a:tcPr marL="68580" marR="68580" marT="0" marB="0" anchor="ctr">
                    <a:solidFill>
                      <a:schemeClr val="accent3">
                        <a:lumMod val="20000"/>
                        <a:lumOff val="80000"/>
                      </a:schemeClr>
                    </a:solidFill>
                  </a:tcPr>
                </a:tc>
                <a:tc>
                  <a:txBody>
                    <a:bodyPr/>
                    <a:lstStyle/>
                    <a:p>
                      <a:pPr algn="ctr">
                        <a:spcAft>
                          <a:spcPts val="0"/>
                        </a:spcAft>
                      </a:pPr>
                      <a:r>
                        <a:rPr lang="uk-UA" sz="1200" b="1" dirty="0">
                          <a:effectLst/>
                          <a:latin typeface="Franklin Gothic Book" panose="020B0503020102020204" pitchFamily="34" charset="0"/>
                        </a:rPr>
                        <a:t>6 років</a:t>
                      </a:r>
                      <a:endParaRPr lang="ru-RU" sz="1200" b="1" dirty="0">
                        <a:solidFill>
                          <a:schemeClr val="tx1">
                            <a:lumMod val="85000"/>
                            <a:lumOff val="15000"/>
                          </a:schemeClr>
                        </a:solidFill>
                        <a:effectLst/>
                        <a:latin typeface="Franklin Gothic Book" pitchFamily="34" charset="0"/>
                        <a:ea typeface="Times New Roman"/>
                      </a:endParaRPr>
                    </a:p>
                  </a:txBody>
                  <a:tcPr marL="68580" marR="68580" marT="0" marB="0" anchor="ctr">
                    <a:solidFill>
                      <a:schemeClr val="accent3">
                        <a:lumMod val="20000"/>
                        <a:lumOff val="80000"/>
                      </a:schemeClr>
                    </a:solidFill>
                  </a:tcPr>
                </a:tc>
                <a:tc>
                  <a:txBody>
                    <a:bodyPr/>
                    <a:lstStyle/>
                    <a:p>
                      <a:pPr algn="ctr">
                        <a:spcAft>
                          <a:spcPts val="0"/>
                        </a:spcAft>
                      </a:pPr>
                      <a:r>
                        <a:rPr lang="uk-UA" sz="1200" b="1" dirty="0">
                          <a:effectLst/>
                          <a:latin typeface="Franklin Gothic Book" panose="020B0503020102020204" pitchFamily="34" charset="0"/>
                        </a:rPr>
                        <a:t>7 років</a:t>
                      </a:r>
                      <a:endParaRPr lang="ru-RU" sz="1200" b="1" dirty="0">
                        <a:solidFill>
                          <a:schemeClr val="tx1">
                            <a:lumMod val="85000"/>
                            <a:lumOff val="15000"/>
                          </a:schemeClr>
                        </a:solidFill>
                        <a:effectLst/>
                        <a:latin typeface="Franklin Gothic Book" pitchFamily="34" charset="0"/>
                        <a:ea typeface="Times New Roman"/>
                      </a:endParaRPr>
                    </a:p>
                  </a:txBody>
                  <a:tcPr marL="68580" marR="68580" marT="0" marB="0" anchor="ctr">
                    <a:solidFill>
                      <a:schemeClr val="accent3">
                        <a:lumMod val="20000"/>
                        <a:lumOff val="80000"/>
                      </a:schemeClr>
                    </a:solidFill>
                  </a:tcPr>
                </a:tc>
                <a:extLst>
                  <a:ext uri="{0D108BD9-81ED-4DB2-BD59-A6C34878D82A}">
                    <a16:rowId xmlns:a16="http://schemas.microsoft.com/office/drawing/2014/main" val="10001"/>
                  </a:ext>
                </a:extLst>
              </a:tr>
              <a:tr h="216024">
                <a:tc>
                  <a:txBody>
                    <a:bodyPr/>
                    <a:lstStyle/>
                    <a:p>
                      <a:pPr algn="ctr">
                        <a:spcAft>
                          <a:spcPts val="0"/>
                        </a:spcAft>
                      </a:pPr>
                      <a:r>
                        <a:rPr lang="ru-RU" sz="1200" b="1" dirty="0" smtClean="0">
                          <a:solidFill>
                            <a:schemeClr val="tx1">
                              <a:lumMod val="85000"/>
                              <a:lumOff val="15000"/>
                            </a:schemeClr>
                          </a:solidFill>
                          <a:effectLst/>
                          <a:latin typeface="Franklin Gothic Book" pitchFamily="34" charset="0"/>
                          <a:ea typeface="Times New Roman"/>
                        </a:rPr>
                        <a:t>20%</a:t>
                      </a:r>
                      <a:endParaRPr lang="ru-RU" sz="1200" b="1" dirty="0">
                        <a:solidFill>
                          <a:schemeClr val="tx1">
                            <a:lumMod val="85000"/>
                            <a:lumOff val="15000"/>
                          </a:schemeClr>
                        </a:solidFill>
                        <a:effectLst/>
                        <a:latin typeface="Franklin Gothic Book" pitchFamily="34" charset="0"/>
                        <a:ea typeface="Times New Roman"/>
                      </a:endParaRPr>
                    </a:p>
                  </a:txBody>
                  <a:tcPr marL="68580" marR="68580" marT="0" marB="0" anchor="ctr">
                    <a:solidFill>
                      <a:schemeClr val="accent3">
                        <a:lumMod val="20000"/>
                        <a:lumOff val="80000"/>
                      </a:schemeClr>
                    </a:solidFill>
                  </a:tcPr>
                </a:tc>
                <a:tc>
                  <a:txBody>
                    <a:bodyPr/>
                    <a:lstStyle/>
                    <a:p>
                      <a:pPr algn="ctr" fontAlgn="ctr"/>
                      <a:r>
                        <a:rPr lang="uk-UA" sz="1200" b="0" i="0" u="none" strike="noStrike" dirty="0">
                          <a:solidFill>
                            <a:schemeClr val="tx1"/>
                          </a:solidFill>
                          <a:effectLst/>
                          <a:latin typeface="Franklin Gothic Book" panose="020B0503020102020204" pitchFamily="34" charset="0"/>
                        </a:rPr>
                        <a:t>0,01%</a:t>
                      </a:r>
                    </a:p>
                  </a:txBody>
                  <a:tcPr marL="9525" marR="9525" marT="9525" marB="0" anchor="ctr"/>
                </a:tc>
                <a:tc>
                  <a:txBody>
                    <a:bodyPr/>
                    <a:lstStyle/>
                    <a:p>
                      <a:pPr algn="ctr" fontAlgn="ctr"/>
                      <a:r>
                        <a:rPr lang="uk-UA" sz="1200" b="0" i="0" u="none" strike="noStrike" dirty="0">
                          <a:solidFill>
                            <a:schemeClr val="tx1"/>
                          </a:solidFill>
                          <a:effectLst/>
                          <a:latin typeface="Franklin Gothic Book" panose="020B0503020102020204" pitchFamily="34" charset="0"/>
                        </a:rPr>
                        <a:t>0,01%</a:t>
                      </a:r>
                    </a:p>
                  </a:txBody>
                  <a:tcPr marL="9525" marR="9525" marT="9525" marB="0" anchor="ctr"/>
                </a:tc>
                <a:tc>
                  <a:txBody>
                    <a:bodyPr/>
                    <a:lstStyle/>
                    <a:p>
                      <a:pPr algn="ctr" fontAlgn="b"/>
                      <a:r>
                        <a:rPr lang="uk-UA" sz="1200" b="0" i="0" u="none" strike="noStrike" dirty="0">
                          <a:solidFill>
                            <a:schemeClr val="tx1"/>
                          </a:solidFill>
                          <a:effectLst/>
                          <a:latin typeface="Franklin Gothic Book" panose="020B0503020102020204" pitchFamily="34" charset="0"/>
                        </a:rPr>
                        <a:t>0,49%</a:t>
                      </a:r>
                    </a:p>
                  </a:txBody>
                  <a:tcPr marL="9525" marR="9525" marT="9525" marB="0" anchor="b"/>
                </a:tc>
                <a:tc>
                  <a:txBody>
                    <a:bodyPr/>
                    <a:lstStyle/>
                    <a:p>
                      <a:pPr algn="ctr" fontAlgn="b"/>
                      <a:r>
                        <a:rPr lang="uk-UA" sz="1200" b="0" i="0" u="none" strike="noStrike" dirty="0">
                          <a:effectLst/>
                          <a:latin typeface="Franklin Gothic Book" panose="020B0503020102020204" pitchFamily="34" charset="0"/>
                        </a:rPr>
                        <a:t>6,39%</a:t>
                      </a:r>
                    </a:p>
                  </a:txBody>
                  <a:tcPr marL="9525" marR="9525" marT="9525" marB="0" anchor="b"/>
                </a:tc>
                <a:tc>
                  <a:txBody>
                    <a:bodyPr/>
                    <a:lstStyle/>
                    <a:p>
                      <a:pPr algn="ctr" fontAlgn="b"/>
                      <a:r>
                        <a:rPr lang="uk-UA" sz="1200" b="0" i="0" u="none" strike="noStrike" dirty="0">
                          <a:effectLst/>
                          <a:latin typeface="Franklin Gothic Book" panose="020B0503020102020204" pitchFamily="34" charset="0"/>
                        </a:rPr>
                        <a:t>6,59%</a:t>
                      </a:r>
                    </a:p>
                  </a:txBody>
                  <a:tcPr marL="9525" marR="9525" marT="9525" marB="0" anchor="b"/>
                </a:tc>
                <a:tc>
                  <a:txBody>
                    <a:bodyPr/>
                    <a:lstStyle/>
                    <a:p>
                      <a:pPr algn="ctr" fontAlgn="b"/>
                      <a:r>
                        <a:rPr lang="uk-UA" sz="1200" b="0" i="0" u="none" strike="noStrike" dirty="0">
                          <a:effectLst/>
                          <a:latin typeface="Franklin Gothic Book" panose="020B0503020102020204" pitchFamily="34" charset="0"/>
                        </a:rPr>
                        <a:t>6,79%</a:t>
                      </a:r>
                    </a:p>
                  </a:txBody>
                  <a:tcPr marL="9525" marR="9525" marT="9525" marB="0" anchor="b"/>
                </a:tc>
                <a:tc>
                  <a:txBody>
                    <a:bodyPr/>
                    <a:lstStyle/>
                    <a:p>
                      <a:pPr algn="ctr" fontAlgn="b"/>
                      <a:r>
                        <a:rPr lang="uk-UA" sz="1200" b="0" i="0" u="none" strike="noStrike">
                          <a:effectLst/>
                          <a:latin typeface="Franklin Gothic Book" panose="020B0503020102020204" pitchFamily="34" charset="0"/>
                        </a:rPr>
                        <a:t>7,09%</a:t>
                      </a:r>
                    </a:p>
                  </a:txBody>
                  <a:tcPr marL="9525" marR="9525" marT="9525" marB="0" anchor="b"/>
                </a:tc>
                <a:extLst>
                  <a:ext uri="{0D108BD9-81ED-4DB2-BD59-A6C34878D82A}">
                    <a16:rowId xmlns:a16="http://schemas.microsoft.com/office/drawing/2014/main" val="3653688358"/>
                  </a:ext>
                </a:extLst>
              </a:tr>
              <a:tr h="216024">
                <a:tc>
                  <a:txBody>
                    <a:bodyPr/>
                    <a:lstStyle/>
                    <a:p>
                      <a:pPr algn="ctr">
                        <a:spcAft>
                          <a:spcPts val="0"/>
                        </a:spcAft>
                      </a:pPr>
                      <a:r>
                        <a:rPr lang="uk-UA" sz="1200" b="1" dirty="0">
                          <a:effectLst/>
                          <a:latin typeface="Franklin Gothic Book" panose="020B0503020102020204" pitchFamily="34" charset="0"/>
                        </a:rPr>
                        <a:t>30%</a:t>
                      </a:r>
                      <a:endParaRPr lang="ru-RU" sz="1200" b="1" dirty="0">
                        <a:solidFill>
                          <a:schemeClr val="tx1">
                            <a:lumMod val="85000"/>
                            <a:lumOff val="15000"/>
                          </a:schemeClr>
                        </a:solidFill>
                        <a:effectLst/>
                        <a:latin typeface="Franklin Gothic Book" pitchFamily="34" charset="0"/>
                        <a:ea typeface="Times New Roman"/>
                      </a:endParaRPr>
                    </a:p>
                  </a:txBody>
                  <a:tcPr marL="68580" marR="68580" marT="0" marB="0" anchor="ctr">
                    <a:solidFill>
                      <a:schemeClr val="accent3">
                        <a:lumMod val="20000"/>
                        <a:lumOff val="80000"/>
                      </a:schemeClr>
                    </a:solidFill>
                  </a:tcPr>
                </a:tc>
                <a:tc>
                  <a:txBody>
                    <a:bodyPr/>
                    <a:lstStyle/>
                    <a:p>
                      <a:pPr algn="ctr" fontAlgn="ctr"/>
                      <a:r>
                        <a:rPr lang="uk-UA" sz="1200" b="0" i="0" u="none" strike="noStrike" dirty="0">
                          <a:solidFill>
                            <a:schemeClr val="tx1"/>
                          </a:solidFill>
                          <a:effectLst/>
                          <a:latin typeface="Franklin Gothic Book" panose="020B0503020102020204" pitchFamily="34" charset="0"/>
                        </a:rPr>
                        <a:t>0,01%</a:t>
                      </a:r>
                    </a:p>
                  </a:txBody>
                  <a:tcPr marL="9525" marR="9525" marT="9525" marB="0" anchor="ctr"/>
                </a:tc>
                <a:tc>
                  <a:txBody>
                    <a:bodyPr/>
                    <a:lstStyle/>
                    <a:p>
                      <a:pPr algn="ctr" fontAlgn="ctr"/>
                      <a:r>
                        <a:rPr lang="uk-UA" sz="1200" b="0" i="0" u="none" strike="noStrike" dirty="0">
                          <a:solidFill>
                            <a:schemeClr val="tx1"/>
                          </a:solidFill>
                          <a:effectLst/>
                          <a:latin typeface="Franklin Gothic Book" panose="020B0503020102020204" pitchFamily="34" charset="0"/>
                        </a:rPr>
                        <a:t>0,01%</a:t>
                      </a:r>
                    </a:p>
                  </a:txBody>
                  <a:tcPr marL="9525" marR="9525" marT="9525" marB="0" anchor="ctr"/>
                </a:tc>
                <a:tc>
                  <a:txBody>
                    <a:bodyPr/>
                    <a:lstStyle/>
                    <a:p>
                      <a:pPr algn="ctr" fontAlgn="b"/>
                      <a:r>
                        <a:rPr lang="uk-UA" sz="1200" b="0" i="0" u="none" strike="noStrike" dirty="0">
                          <a:solidFill>
                            <a:schemeClr val="tx1"/>
                          </a:solidFill>
                          <a:effectLst/>
                          <a:latin typeface="Franklin Gothic Book" panose="020B0503020102020204" pitchFamily="34" charset="0"/>
                        </a:rPr>
                        <a:t>0,01%</a:t>
                      </a:r>
                    </a:p>
                  </a:txBody>
                  <a:tcPr marL="9525" marR="9525" marT="9525" marB="0" anchor="b"/>
                </a:tc>
                <a:tc>
                  <a:txBody>
                    <a:bodyPr/>
                    <a:lstStyle/>
                    <a:p>
                      <a:pPr algn="ctr" fontAlgn="b"/>
                      <a:r>
                        <a:rPr lang="uk-UA" sz="1200" b="0" i="0" u="none" strike="noStrike">
                          <a:effectLst/>
                          <a:latin typeface="Franklin Gothic Book" panose="020B0503020102020204" pitchFamily="34" charset="0"/>
                        </a:rPr>
                        <a:t>5,49%</a:t>
                      </a:r>
                    </a:p>
                  </a:txBody>
                  <a:tcPr marL="9525" marR="9525" marT="9525" marB="0" anchor="b"/>
                </a:tc>
                <a:tc>
                  <a:txBody>
                    <a:bodyPr/>
                    <a:lstStyle/>
                    <a:p>
                      <a:pPr algn="ctr" fontAlgn="b"/>
                      <a:r>
                        <a:rPr lang="uk-UA" sz="1200" b="0" i="0" u="none" strike="noStrike">
                          <a:effectLst/>
                          <a:latin typeface="Franklin Gothic Book" panose="020B0503020102020204" pitchFamily="34" charset="0"/>
                        </a:rPr>
                        <a:t>5,89%</a:t>
                      </a:r>
                    </a:p>
                  </a:txBody>
                  <a:tcPr marL="9525" marR="9525" marT="9525" marB="0" anchor="b"/>
                </a:tc>
                <a:tc>
                  <a:txBody>
                    <a:bodyPr/>
                    <a:lstStyle/>
                    <a:p>
                      <a:pPr algn="ctr" fontAlgn="b"/>
                      <a:r>
                        <a:rPr lang="uk-UA" sz="1200" b="0" i="0" u="none" strike="noStrike" dirty="0">
                          <a:effectLst/>
                          <a:latin typeface="Franklin Gothic Book" panose="020B0503020102020204" pitchFamily="34" charset="0"/>
                        </a:rPr>
                        <a:t>6,19%</a:t>
                      </a:r>
                    </a:p>
                  </a:txBody>
                  <a:tcPr marL="9525" marR="9525" marT="9525" marB="0" anchor="b"/>
                </a:tc>
                <a:tc>
                  <a:txBody>
                    <a:bodyPr/>
                    <a:lstStyle/>
                    <a:p>
                      <a:pPr algn="ctr" fontAlgn="b"/>
                      <a:r>
                        <a:rPr lang="uk-UA" sz="1200" b="0" i="0" u="none" strike="noStrike">
                          <a:effectLst/>
                          <a:latin typeface="Franklin Gothic Book" panose="020B0503020102020204" pitchFamily="34" charset="0"/>
                        </a:rPr>
                        <a:t>6,39%</a:t>
                      </a:r>
                    </a:p>
                  </a:txBody>
                  <a:tcPr marL="9525" marR="9525" marT="9525" marB="0" anchor="b"/>
                </a:tc>
                <a:extLst>
                  <a:ext uri="{0D108BD9-81ED-4DB2-BD59-A6C34878D82A}">
                    <a16:rowId xmlns:a16="http://schemas.microsoft.com/office/drawing/2014/main" val="10004"/>
                  </a:ext>
                </a:extLst>
              </a:tr>
              <a:tr h="144016">
                <a:tc>
                  <a:txBody>
                    <a:bodyPr/>
                    <a:lstStyle/>
                    <a:p>
                      <a:pPr algn="ctr">
                        <a:spcAft>
                          <a:spcPts val="0"/>
                        </a:spcAft>
                      </a:pPr>
                      <a:r>
                        <a:rPr lang="ru-RU" sz="1200" b="1" dirty="0" smtClean="0">
                          <a:effectLst/>
                          <a:latin typeface="Franklin Gothic Book" panose="020B0503020102020204" pitchFamily="34" charset="0"/>
                        </a:rPr>
                        <a:t>  40%</a:t>
                      </a:r>
                      <a:r>
                        <a:rPr lang="ru-RU" sz="1200" b="1" dirty="0" smtClean="0">
                          <a:solidFill>
                            <a:srgbClr val="FF0000"/>
                          </a:solidFill>
                          <a:effectLst/>
                          <a:latin typeface="Franklin Gothic Book" panose="020B0503020102020204" pitchFamily="34" charset="0"/>
                        </a:rPr>
                        <a:t>*</a:t>
                      </a:r>
                      <a:endParaRPr lang="ru-RU" sz="1200" b="1" dirty="0">
                        <a:solidFill>
                          <a:srgbClr val="FF0000"/>
                        </a:solidFill>
                        <a:effectLst/>
                        <a:latin typeface="Franklin Gothic Book" pitchFamily="34" charset="0"/>
                        <a:ea typeface="Times New Roman"/>
                      </a:endParaRPr>
                    </a:p>
                  </a:txBody>
                  <a:tcPr marL="68580" marR="68580" marT="0" marB="0" anchor="ctr">
                    <a:solidFill>
                      <a:schemeClr val="accent3">
                        <a:lumMod val="20000"/>
                        <a:lumOff val="80000"/>
                      </a:schemeClr>
                    </a:solidFill>
                  </a:tcPr>
                </a:tc>
                <a:tc>
                  <a:txBody>
                    <a:bodyPr/>
                    <a:lstStyle/>
                    <a:p>
                      <a:pPr algn="ctr" fontAlgn="ctr"/>
                      <a:r>
                        <a:rPr lang="uk-UA" sz="1200" b="0" i="0" u="none" strike="noStrike">
                          <a:solidFill>
                            <a:schemeClr val="tx1"/>
                          </a:solidFill>
                          <a:effectLst/>
                          <a:latin typeface="Franklin Gothic Book" panose="020B0503020102020204" pitchFamily="34" charset="0"/>
                        </a:rPr>
                        <a:t>0,01%</a:t>
                      </a:r>
                    </a:p>
                  </a:txBody>
                  <a:tcPr marL="9525" marR="9525" marT="9525" marB="0" anchor="ctr"/>
                </a:tc>
                <a:tc>
                  <a:txBody>
                    <a:bodyPr/>
                    <a:lstStyle/>
                    <a:p>
                      <a:pPr algn="ctr" fontAlgn="ctr"/>
                      <a:r>
                        <a:rPr lang="uk-UA" sz="1200" b="0" i="0" u="none" strike="noStrike" dirty="0">
                          <a:solidFill>
                            <a:schemeClr val="tx1"/>
                          </a:solidFill>
                          <a:effectLst/>
                          <a:latin typeface="Franklin Gothic Book" panose="020B0503020102020204" pitchFamily="34" charset="0"/>
                        </a:rPr>
                        <a:t>0,01%</a:t>
                      </a:r>
                    </a:p>
                  </a:txBody>
                  <a:tcPr marL="9525" marR="9525" marT="9525" marB="0" anchor="ctr"/>
                </a:tc>
                <a:tc>
                  <a:txBody>
                    <a:bodyPr/>
                    <a:lstStyle/>
                    <a:p>
                      <a:pPr algn="ctr" fontAlgn="b"/>
                      <a:r>
                        <a:rPr lang="uk-UA" sz="1200" b="0" i="0" u="none" strike="noStrike" dirty="0">
                          <a:solidFill>
                            <a:schemeClr val="tx1"/>
                          </a:solidFill>
                          <a:effectLst/>
                          <a:latin typeface="Franklin Gothic Book" panose="020B0503020102020204" pitchFamily="34" charset="0"/>
                        </a:rPr>
                        <a:t>0,01%</a:t>
                      </a:r>
                    </a:p>
                  </a:txBody>
                  <a:tcPr marL="9525" marR="9525" marT="9525" marB="0" anchor="b"/>
                </a:tc>
                <a:tc>
                  <a:txBody>
                    <a:bodyPr/>
                    <a:lstStyle/>
                    <a:p>
                      <a:pPr algn="ctr" fontAlgn="b"/>
                      <a:r>
                        <a:rPr lang="uk-UA" sz="1200" b="0" i="0" u="none" strike="noStrike">
                          <a:effectLst/>
                          <a:latin typeface="Franklin Gothic Book" panose="020B0503020102020204" pitchFamily="34" charset="0"/>
                        </a:rPr>
                        <a:t>4,39%</a:t>
                      </a:r>
                    </a:p>
                  </a:txBody>
                  <a:tcPr marL="9525" marR="9525" marT="9525" marB="0" anchor="b"/>
                </a:tc>
                <a:tc>
                  <a:txBody>
                    <a:bodyPr/>
                    <a:lstStyle/>
                    <a:p>
                      <a:pPr algn="ctr" fontAlgn="b"/>
                      <a:r>
                        <a:rPr lang="uk-UA" sz="1200" b="0" i="0" u="none" strike="noStrike">
                          <a:effectLst/>
                          <a:latin typeface="Franklin Gothic Book" panose="020B0503020102020204" pitchFamily="34" charset="0"/>
                        </a:rPr>
                        <a:t>4,89%</a:t>
                      </a:r>
                    </a:p>
                  </a:txBody>
                  <a:tcPr marL="9525" marR="9525" marT="9525" marB="0" anchor="b"/>
                </a:tc>
                <a:tc>
                  <a:txBody>
                    <a:bodyPr/>
                    <a:lstStyle/>
                    <a:p>
                      <a:pPr algn="ctr" fontAlgn="b"/>
                      <a:r>
                        <a:rPr lang="uk-UA" sz="1200" b="0" i="0" u="none" strike="noStrike" dirty="0">
                          <a:effectLst/>
                          <a:latin typeface="Franklin Gothic Book" panose="020B0503020102020204" pitchFamily="34" charset="0"/>
                        </a:rPr>
                        <a:t>5,19%</a:t>
                      </a:r>
                    </a:p>
                  </a:txBody>
                  <a:tcPr marL="9525" marR="9525" marT="9525" marB="0" anchor="b"/>
                </a:tc>
                <a:tc>
                  <a:txBody>
                    <a:bodyPr/>
                    <a:lstStyle/>
                    <a:p>
                      <a:pPr algn="ctr" fontAlgn="b"/>
                      <a:r>
                        <a:rPr lang="uk-UA" sz="1200" b="0" i="0" u="none" strike="noStrike" dirty="0">
                          <a:effectLst/>
                          <a:latin typeface="Franklin Gothic Book" panose="020B0503020102020204" pitchFamily="34" charset="0"/>
                        </a:rPr>
                        <a:t>5,49%</a:t>
                      </a:r>
                    </a:p>
                  </a:txBody>
                  <a:tcPr marL="9525" marR="9525" marT="9525" marB="0" anchor="b"/>
                </a:tc>
                <a:extLst>
                  <a:ext uri="{0D108BD9-81ED-4DB2-BD59-A6C34878D82A}">
                    <a16:rowId xmlns:a16="http://schemas.microsoft.com/office/drawing/2014/main" val="10005"/>
                  </a:ext>
                </a:extLst>
              </a:tr>
              <a:tr h="200020">
                <a:tc>
                  <a:txBody>
                    <a:bodyPr/>
                    <a:lstStyle/>
                    <a:p>
                      <a:pPr algn="ctr">
                        <a:spcAft>
                          <a:spcPts val="0"/>
                        </a:spcAft>
                      </a:pPr>
                      <a:r>
                        <a:rPr lang="uk-UA" sz="1200" b="1" dirty="0" smtClean="0">
                          <a:effectLst/>
                          <a:latin typeface="Franklin Gothic Book" panose="020B0503020102020204" pitchFamily="34" charset="0"/>
                        </a:rPr>
                        <a:t>   50%</a:t>
                      </a:r>
                      <a:r>
                        <a:rPr lang="en-US" sz="1200" b="1" dirty="0" smtClean="0">
                          <a:solidFill>
                            <a:srgbClr val="FF0000"/>
                          </a:solidFill>
                          <a:effectLst/>
                          <a:latin typeface="Franklin Gothic Book" panose="020B0503020102020204" pitchFamily="34" charset="0"/>
                        </a:rPr>
                        <a:t>*</a:t>
                      </a:r>
                      <a:endParaRPr lang="ru-RU" sz="1200" b="1" dirty="0">
                        <a:solidFill>
                          <a:srgbClr val="FF0000"/>
                        </a:solidFill>
                        <a:effectLst/>
                        <a:latin typeface="Franklin Gothic Book" pitchFamily="34" charset="0"/>
                        <a:ea typeface="Times New Roman"/>
                      </a:endParaRPr>
                    </a:p>
                  </a:txBody>
                  <a:tcPr marL="68580" marR="68580" marT="0" marB="0" anchor="ctr">
                    <a:solidFill>
                      <a:schemeClr val="accent3">
                        <a:lumMod val="20000"/>
                        <a:lumOff val="80000"/>
                      </a:schemeClr>
                    </a:solidFill>
                  </a:tcPr>
                </a:tc>
                <a:tc>
                  <a:txBody>
                    <a:bodyPr/>
                    <a:lstStyle/>
                    <a:p>
                      <a:pPr algn="ctr" fontAlgn="ctr"/>
                      <a:r>
                        <a:rPr lang="uk-UA" sz="1200" b="0" i="0" u="none" strike="noStrike">
                          <a:solidFill>
                            <a:schemeClr val="tx1"/>
                          </a:solidFill>
                          <a:effectLst/>
                          <a:latin typeface="Franklin Gothic Book" panose="020B0503020102020204" pitchFamily="34" charset="0"/>
                        </a:rPr>
                        <a:t>0,01%</a:t>
                      </a:r>
                    </a:p>
                  </a:txBody>
                  <a:tcPr marL="9525" marR="9525" marT="9525" marB="0" anchor="ctr"/>
                </a:tc>
                <a:tc>
                  <a:txBody>
                    <a:bodyPr/>
                    <a:lstStyle/>
                    <a:p>
                      <a:pPr algn="ctr" fontAlgn="ctr"/>
                      <a:r>
                        <a:rPr lang="uk-UA" sz="1200" b="0" i="0" u="none" strike="noStrike" dirty="0">
                          <a:solidFill>
                            <a:schemeClr val="tx1"/>
                          </a:solidFill>
                          <a:effectLst/>
                          <a:latin typeface="Franklin Gothic Book" panose="020B0503020102020204" pitchFamily="34" charset="0"/>
                        </a:rPr>
                        <a:t>0,01%</a:t>
                      </a:r>
                    </a:p>
                  </a:txBody>
                  <a:tcPr marL="9525" marR="9525" marT="9525" marB="0" anchor="ctr"/>
                </a:tc>
                <a:tc>
                  <a:txBody>
                    <a:bodyPr/>
                    <a:lstStyle/>
                    <a:p>
                      <a:pPr algn="ctr" fontAlgn="b"/>
                      <a:r>
                        <a:rPr lang="uk-UA" sz="1200" b="0" i="0" u="none" strike="noStrike" dirty="0">
                          <a:solidFill>
                            <a:schemeClr val="tx1"/>
                          </a:solidFill>
                          <a:effectLst/>
                          <a:latin typeface="Franklin Gothic Book" panose="020B0503020102020204" pitchFamily="34" charset="0"/>
                        </a:rPr>
                        <a:t>0,01%</a:t>
                      </a:r>
                    </a:p>
                  </a:txBody>
                  <a:tcPr marL="9525" marR="9525" marT="9525" marB="0" anchor="b"/>
                </a:tc>
                <a:tc>
                  <a:txBody>
                    <a:bodyPr/>
                    <a:lstStyle/>
                    <a:p>
                      <a:pPr algn="ctr" fontAlgn="b"/>
                      <a:r>
                        <a:rPr lang="uk-UA" sz="1200" b="0" i="0" u="none" strike="noStrike">
                          <a:effectLst/>
                          <a:latin typeface="Franklin Gothic Book" panose="020B0503020102020204" pitchFamily="34" charset="0"/>
                        </a:rPr>
                        <a:t>2,89%</a:t>
                      </a:r>
                    </a:p>
                  </a:txBody>
                  <a:tcPr marL="9525" marR="9525" marT="9525" marB="0" anchor="b"/>
                </a:tc>
                <a:tc>
                  <a:txBody>
                    <a:bodyPr/>
                    <a:lstStyle/>
                    <a:p>
                      <a:pPr algn="ctr" fontAlgn="b"/>
                      <a:r>
                        <a:rPr lang="uk-UA" sz="1200" b="0" i="0" u="none" strike="noStrike">
                          <a:effectLst/>
                          <a:latin typeface="Franklin Gothic Book" panose="020B0503020102020204" pitchFamily="34" charset="0"/>
                        </a:rPr>
                        <a:t>3,39%</a:t>
                      </a:r>
                    </a:p>
                  </a:txBody>
                  <a:tcPr marL="9525" marR="9525" marT="9525" marB="0" anchor="b"/>
                </a:tc>
                <a:tc>
                  <a:txBody>
                    <a:bodyPr/>
                    <a:lstStyle/>
                    <a:p>
                      <a:pPr algn="ctr" fontAlgn="b"/>
                      <a:r>
                        <a:rPr lang="uk-UA" sz="1200" b="0" i="0" u="none" strike="noStrike">
                          <a:effectLst/>
                          <a:latin typeface="Franklin Gothic Book" panose="020B0503020102020204" pitchFamily="34" charset="0"/>
                        </a:rPr>
                        <a:t>3,89%</a:t>
                      </a:r>
                    </a:p>
                  </a:txBody>
                  <a:tcPr marL="9525" marR="9525" marT="9525" marB="0" anchor="b"/>
                </a:tc>
                <a:tc>
                  <a:txBody>
                    <a:bodyPr/>
                    <a:lstStyle/>
                    <a:p>
                      <a:pPr algn="ctr" fontAlgn="b"/>
                      <a:r>
                        <a:rPr lang="uk-UA" sz="1200" b="0" i="0" u="none" strike="noStrike" dirty="0">
                          <a:effectLst/>
                          <a:latin typeface="Franklin Gothic Book" panose="020B0503020102020204" pitchFamily="34" charset="0"/>
                        </a:rPr>
                        <a:t>4,19%</a:t>
                      </a:r>
                    </a:p>
                  </a:txBody>
                  <a:tcPr marL="9525" marR="9525" marT="9525" marB="0" anchor="b"/>
                </a:tc>
                <a:extLst>
                  <a:ext uri="{0D108BD9-81ED-4DB2-BD59-A6C34878D82A}">
                    <a16:rowId xmlns:a16="http://schemas.microsoft.com/office/drawing/2014/main" val="10006"/>
                  </a:ext>
                </a:extLst>
              </a:tr>
              <a:tr h="216024">
                <a:tc>
                  <a:txBody>
                    <a:bodyPr/>
                    <a:lstStyle/>
                    <a:p>
                      <a:pPr algn="ctr">
                        <a:spcAft>
                          <a:spcPts val="0"/>
                        </a:spcAft>
                      </a:pPr>
                      <a:r>
                        <a:rPr lang="ru-RU" sz="1200" b="1" dirty="0" smtClean="0">
                          <a:effectLst/>
                          <a:latin typeface="Franklin Gothic Book" panose="020B0503020102020204" pitchFamily="34" charset="0"/>
                        </a:rPr>
                        <a:t>  </a:t>
                      </a:r>
                      <a:r>
                        <a:rPr lang="ru-RU" sz="1200" b="1" baseline="0" dirty="0" smtClean="0">
                          <a:effectLst/>
                          <a:latin typeface="Franklin Gothic Book" panose="020B0503020102020204" pitchFamily="34" charset="0"/>
                        </a:rPr>
                        <a:t> </a:t>
                      </a:r>
                      <a:r>
                        <a:rPr lang="en-US" sz="1200" b="1" dirty="0" smtClean="0">
                          <a:effectLst/>
                          <a:latin typeface="Franklin Gothic Book" panose="020B0503020102020204" pitchFamily="34" charset="0"/>
                        </a:rPr>
                        <a:t>60%</a:t>
                      </a:r>
                      <a:r>
                        <a:rPr lang="en-US" sz="1200" b="1" dirty="0" smtClean="0">
                          <a:solidFill>
                            <a:srgbClr val="FF0000"/>
                          </a:solidFill>
                          <a:effectLst/>
                          <a:latin typeface="Franklin Gothic Book" panose="020B0503020102020204" pitchFamily="34" charset="0"/>
                        </a:rPr>
                        <a:t>*</a:t>
                      </a:r>
                      <a:endParaRPr lang="ru-RU" sz="1200" b="1" dirty="0">
                        <a:solidFill>
                          <a:srgbClr val="FF0000"/>
                        </a:solidFill>
                        <a:effectLst/>
                        <a:latin typeface="Franklin Gothic Book" pitchFamily="34" charset="0"/>
                        <a:ea typeface="Times New Roman"/>
                      </a:endParaRPr>
                    </a:p>
                  </a:txBody>
                  <a:tcPr marL="68580" marR="68580" marT="0" marB="0" anchor="ctr">
                    <a:solidFill>
                      <a:schemeClr val="accent3">
                        <a:lumMod val="20000"/>
                        <a:lumOff val="80000"/>
                      </a:schemeClr>
                    </a:solidFill>
                  </a:tcPr>
                </a:tc>
                <a:tc>
                  <a:txBody>
                    <a:bodyPr/>
                    <a:lstStyle/>
                    <a:p>
                      <a:pPr algn="ctr" fontAlgn="ctr"/>
                      <a:r>
                        <a:rPr lang="uk-UA" sz="1200" b="0" i="0" u="none" strike="noStrike">
                          <a:solidFill>
                            <a:schemeClr val="tx1"/>
                          </a:solidFill>
                          <a:effectLst/>
                          <a:latin typeface="Franklin Gothic Book" panose="020B0503020102020204" pitchFamily="34" charset="0"/>
                        </a:rPr>
                        <a:t>0,01%</a:t>
                      </a:r>
                    </a:p>
                  </a:txBody>
                  <a:tcPr marL="9525" marR="9525" marT="9525" marB="0" anchor="ctr"/>
                </a:tc>
                <a:tc>
                  <a:txBody>
                    <a:bodyPr/>
                    <a:lstStyle/>
                    <a:p>
                      <a:pPr algn="ctr" fontAlgn="ctr"/>
                      <a:r>
                        <a:rPr lang="uk-UA" sz="1200" b="0" i="0" u="none" strike="noStrike" dirty="0">
                          <a:solidFill>
                            <a:schemeClr val="tx1"/>
                          </a:solidFill>
                          <a:effectLst/>
                          <a:latin typeface="Franklin Gothic Book" panose="020B0503020102020204" pitchFamily="34" charset="0"/>
                        </a:rPr>
                        <a:t>0,01%</a:t>
                      </a:r>
                    </a:p>
                  </a:txBody>
                  <a:tcPr marL="9525" marR="9525" marT="9525" marB="0" anchor="ctr"/>
                </a:tc>
                <a:tc>
                  <a:txBody>
                    <a:bodyPr/>
                    <a:lstStyle/>
                    <a:p>
                      <a:pPr algn="ctr" fontAlgn="b"/>
                      <a:r>
                        <a:rPr lang="uk-UA" sz="1200" b="0" i="0" u="none" strike="noStrike" dirty="0">
                          <a:solidFill>
                            <a:schemeClr val="tx1"/>
                          </a:solidFill>
                          <a:effectLst/>
                          <a:latin typeface="Franklin Gothic Book" panose="020B0503020102020204" pitchFamily="34" charset="0"/>
                        </a:rPr>
                        <a:t>0,01%</a:t>
                      </a:r>
                    </a:p>
                  </a:txBody>
                  <a:tcPr marL="9525" marR="9525" marT="9525" marB="0" anchor="b"/>
                </a:tc>
                <a:tc>
                  <a:txBody>
                    <a:bodyPr/>
                    <a:lstStyle/>
                    <a:p>
                      <a:pPr algn="ctr" fontAlgn="ctr"/>
                      <a:r>
                        <a:rPr lang="uk-UA" sz="1200" b="0" i="0" u="none" strike="noStrike">
                          <a:effectLst/>
                          <a:latin typeface="Franklin Gothic Book" panose="020B0503020102020204" pitchFamily="34" charset="0"/>
                        </a:rPr>
                        <a:t>0,69%</a:t>
                      </a:r>
                    </a:p>
                  </a:txBody>
                  <a:tcPr marL="9525" marR="9525" marT="9525" marB="0" anchor="ctr"/>
                </a:tc>
                <a:tc>
                  <a:txBody>
                    <a:bodyPr/>
                    <a:lstStyle/>
                    <a:p>
                      <a:pPr algn="ctr" fontAlgn="ctr"/>
                      <a:r>
                        <a:rPr lang="uk-UA" sz="1200" b="0" i="0" u="none" strike="noStrike">
                          <a:effectLst/>
                          <a:latin typeface="Franklin Gothic Book" panose="020B0503020102020204" pitchFamily="34" charset="0"/>
                        </a:rPr>
                        <a:t>1,29%</a:t>
                      </a:r>
                    </a:p>
                  </a:txBody>
                  <a:tcPr marL="9525" marR="9525" marT="9525" marB="0" anchor="ctr"/>
                </a:tc>
                <a:tc>
                  <a:txBody>
                    <a:bodyPr/>
                    <a:lstStyle/>
                    <a:p>
                      <a:pPr algn="ctr" fontAlgn="ctr"/>
                      <a:r>
                        <a:rPr lang="uk-UA" sz="1200" b="0" i="0" u="none" strike="noStrike">
                          <a:effectLst/>
                          <a:latin typeface="Franklin Gothic Book" panose="020B0503020102020204" pitchFamily="34" charset="0"/>
                        </a:rPr>
                        <a:t>1,79%</a:t>
                      </a:r>
                    </a:p>
                  </a:txBody>
                  <a:tcPr marL="9525" marR="9525" marT="9525" marB="0" anchor="ctr"/>
                </a:tc>
                <a:tc>
                  <a:txBody>
                    <a:bodyPr/>
                    <a:lstStyle/>
                    <a:p>
                      <a:pPr algn="ctr" fontAlgn="ctr"/>
                      <a:r>
                        <a:rPr lang="uk-UA" sz="1200" b="0" i="0" u="none" strike="noStrike" dirty="0">
                          <a:effectLst/>
                          <a:latin typeface="Franklin Gothic Book" panose="020B0503020102020204" pitchFamily="34" charset="0"/>
                        </a:rPr>
                        <a:t>2,29%</a:t>
                      </a:r>
                    </a:p>
                  </a:txBody>
                  <a:tcPr marL="9525" marR="9525" marT="9525" marB="0" anchor="ctr"/>
                </a:tc>
                <a:extLst>
                  <a:ext uri="{0D108BD9-81ED-4DB2-BD59-A6C34878D82A}">
                    <a16:rowId xmlns:a16="http://schemas.microsoft.com/office/drawing/2014/main" val="10007"/>
                  </a:ext>
                </a:extLst>
              </a:tr>
              <a:tr h="57486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k-UA" sz="1200" b="1" dirty="0" smtClean="0">
                          <a:solidFill>
                            <a:schemeClr val="tx1"/>
                          </a:solidFill>
                          <a:effectLst/>
                          <a:latin typeface="Franklin Gothic Book" panose="020B0503020102020204" pitchFamily="34" charset="0"/>
                        </a:rPr>
                        <a:t>Разова комісія</a:t>
                      </a:r>
                      <a:endParaRPr lang="ru-RU" sz="1200" b="1" dirty="0" smtClean="0">
                        <a:solidFill>
                          <a:schemeClr val="tx1"/>
                        </a:solidFill>
                        <a:effectLst/>
                        <a:latin typeface="Franklin Gothic Book" pitchFamily="34" charset="0"/>
                        <a:ea typeface="Times New Roman"/>
                      </a:endParaRPr>
                    </a:p>
                  </a:txBody>
                  <a:tcPr marL="68580" marR="68580" marT="0" marB="0" anchor="ctr">
                    <a:solidFill>
                      <a:schemeClr val="accent3">
                        <a:lumMod val="20000"/>
                        <a:lumOff val="80000"/>
                      </a:schemeClr>
                    </a:solidFill>
                  </a:tcPr>
                </a:tc>
                <a:tc gridSpan="7">
                  <a:txBody>
                    <a:bodyPr/>
                    <a:lstStyle/>
                    <a:p>
                      <a:pPr marL="0" algn="ctr" defTabSz="914400" rtl="0" eaLnBrk="1" latinLnBrk="0" hangingPunct="1">
                        <a:spcAft>
                          <a:spcPts val="0"/>
                        </a:spcAft>
                      </a:pPr>
                      <a:r>
                        <a:rPr lang="en-US" sz="1200" b="0" kern="1200" dirty="0" smtClean="0">
                          <a:solidFill>
                            <a:schemeClr val="tx1">
                              <a:lumMod val="85000"/>
                              <a:lumOff val="15000"/>
                            </a:schemeClr>
                          </a:solidFill>
                          <a:effectLst/>
                          <a:latin typeface="Franklin Gothic Book" pitchFamily="34" charset="0"/>
                          <a:ea typeface="+mn-ea"/>
                          <a:cs typeface="+mn-cs"/>
                        </a:rPr>
                        <a:t>0</a:t>
                      </a:r>
                      <a:r>
                        <a:rPr lang="ru-RU" sz="1200" b="0" kern="1200" dirty="0" smtClean="0">
                          <a:solidFill>
                            <a:schemeClr val="tx1">
                              <a:lumMod val="85000"/>
                              <a:lumOff val="15000"/>
                            </a:schemeClr>
                          </a:solidFill>
                          <a:effectLst/>
                          <a:latin typeface="Franklin Gothic Book" pitchFamily="34" charset="0"/>
                          <a:ea typeface="+mn-ea"/>
                          <a:cs typeface="+mn-cs"/>
                        </a:rPr>
                        <a:t>,</a:t>
                      </a:r>
                      <a:r>
                        <a:rPr lang="en-US" sz="1200" b="0" kern="1200" dirty="0" smtClean="0">
                          <a:solidFill>
                            <a:schemeClr val="tx1">
                              <a:lumMod val="85000"/>
                              <a:lumOff val="15000"/>
                            </a:schemeClr>
                          </a:solidFill>
                          <a:effectLst/>
                          <a:latin typeface="Franklin Gothic Book" pitchFamily="34" charset="0"/>
                          <a:ea typeface="+mn-ea"/>
                          <a:cs typeface="+mn-cs"/>
                        </a:rPr>
                        <a:t>00%</a:t>
                      </a:r>
                      <a:endParaRPr lang="ru-RU" sz="1200" b="0" kern="1200" dirty="0">
                        <a:solidFill>
                          <a:schemeClr val="tx1">
                            <a:lumMod val="85000"/>
                            <a:lumOff val="15000"/>
                          </a:schemeClr>
                        </a:solidFill>
                        <a:effectLst/>
                        <a:latin typeface="Franklin Gothic Book" pitchFamily="34" charset="0"/>
                        <a:ea typeface="+mn-ea"/>
                        <a:cs typeface="+mn-cs"/>
                      </a:endParaRPr>
                    </a:p>
                  </a:txBody>
                  <a:tcPr marL="68580" marR="68580" marT="0" marB="0" anchor="ctr"/>
                </a:tc>
                <a:tc hMerge="1">
                  <a:txBody>
                    <a:bodyPr/>
                    <a:lstStyle/>
                    <a:p>
                      <a:pPr marL="0" algn="ctr" defTabSz="914400" rtl="0" eaLnBrk="1" latinLnBrk="0" hangingPunct="1">
                        <a:spcAft>
                          <a:spcPts val="0"/>
                        </a:spcAft>
                      </a:pPr>
                      <a:endParaRPr lang="ru-RU" sz="1200" b="0" kern="1200" dirty="0">
                        <a:solidFill>
                          <a:schemeClr val="tx1"/>
                        </a:solidFill>
                        <a:effectLst/>
                        <a:latin typeface="Franklin Gothic Book" pitchFamily="34" charset="0"/>
                        <a:ea typeface="+mn-ea"/>
                        <a:cs typeface="+mn-cs"/>
                      </a:endParaRPr>
                    </a:p>
                  </a:txBody>
                  <a:tcPr marL="68580" marR="68580" marT="0" marB="0" anchor="ct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sz="1200" dirty="0" smtClean="0">
                        <a:solidFill>
                          <a:schemeClr val="tx1"/>
                        </a:solidFill>
                        <a:effectLst/>
                        <a:latin typeface="Franklin Gothic Book" pitchFamily="34" charset="0"/>
                        <a:ea typeface="Times New Roman"/>
                      </a:endParaRPr>
                    </a:p>
                  </a:txBody>
                  <a:tcPr marL="68580" marR="68580" marT="0" marB="0" anchor="ctr"/>
                </a:tc>
                <a:tc hMerge="1">
                  <a:txBody>
                    <a:bodyPr/>
                    <a:lstStyle/>
                    <a:p>
                      <a:pPr marL="0" algn="ctr" defTabSz="914400" rtl="0" eaLnBrk="1" latinLnBrk="0" hangingPunct="1">
                        <a:spcAft>
                          <a:spcPts val="0"/>
                        </a:spcAft>
                      </a:pPr>
                      <a:endParaRPr lang="ru-RU" sz="1200" b="0" kern="1200" dirty="0">
                        <a:solidFill>
                          <a:schemeClr val="tx1">
                            <a:lumMod val="85000"/>
                            <a:lumOff val="15000"/>
                          </a:schemeClr>
                        </a:solidFill>
                        <a:effectLst/>
                        <a:latin typeface="Franklin Gothic Book" pitchFamily="34" charset="0"/>
                        <a:ea typeface="+mn-ea"/>
                        <a:cs typeface="+mn-cs"/>
                      </a:endParaRPr>
                    </a:p>
                  </a:txBody>
                  <a:tcPr marL="68580" marR="68580" marT="0" marB="0" anchor="ctr"/>
                </a:tc>
                <a:tc hMerge="1">
                  <a:txBody>
                    <a:bodyPr/>
                    <a:lstStyle/>
                    <a:p>
                      <a:pPr marL="0" algn="ctr" defTabSz="914400" rtl="0" eaLnBrk="1" latinLnBrk="0" hangingPunct="1">
                        <a:spcAft>
                          <a:spcPts val="0"/>
                        </a:spcAft>
                      </a:pPr>
                      <a:endParaRPr lang="ru-RU" sz="1200" b="0" kern="1200" dirty="0">
                        <a:solidFill>
                          <a:schemeClr val="tx1"/>
                        </a:solidFill>
                        <a:effectLst/>
                        <a:latin typeface="Franklin Gothic Book" pitchFamily="34" charset="0"/>
                        <a:ea typeface="+mn-ea"/>
                        <a:cs typeface="+mn-cs"/>
                      </a:endParaRPr>
                    </a:p>
                  </a:txBody>
                  <a:tcPr marL="68580" marR="68580" marT="0" marB="0" anchor="ctr"/>
                </a:tc>
                <a:tc hMerge="1">
                  <a:txBody>
                    <a:bodyPr/>
                    <a:lstStyle/>
                    <a:p>
                      <a:pPr marL="0" algn="ctr" defTabSz="914400" rtl="0" eaLnBrk="1" latinLnBrk="0" hangingPunct="1">
                        <a:spcAft>
                          <a:spcPts val="0"/>
                        </a:spcAft>
                      </a:pPr>
                      <a:endParaRPr lang="ru-RU" sz="1200" b="0" kern="1200" dirty="0">
                        <a:solidFill>
                          <a:schemeClr val="tx1"/>
                        </a:solidFill>
                        <a:effectLst/>
                        <a:latin typeface="Franklin Gothic Book" pitchFamily="34" charset="0"/>
                        <a:ea typeface="+mn-ea"/>
                        <a:cs typeface="+mn-cs"/>
                      </a:endParaRPr>
                    </a:p>
                  </a:txBody>
                  <a:tcPr marL="68580" marR="68580" marT="0" marB="0" anchor="ctr"/>
                </a:tc>
                <a:tc hMerge="1">
                  <a:txBody>
                    <a:bodyPr/>
                    <a:lstStyle/>
                    <a:p>
                      <a:pPr marL="0" algn="ctr" defTabSz="914400" rtl="0" eaLnBrk="1" latinLnBrk="0" hangingPunct="1">
                        <a:spcAft>
                          <a:spcPts val="0"/>
                        </a:spcAft>
                      </a:pPr>
                      <a:endParaRPr lang="ru-RU" sz="1200" b="0" kern="1200" dirty="0">
                        <a:solidFill>
                          <a:schemeClr val="tx1"/>
                        </a:solidFill>
                        <a:effectLst/>
                        <a:latin typeface="Franklin Gothic Book" pitchFamily="34" charset="0"/>
                        <a:ea typeface="+mn-ea"/>
                        <a:cs typeface="+mn-cs"/>
                      </a:endParaRPr>
                    </a:p>
                  </a:txBody>
                  <a:tcPr marL="68580" marR="68580" marT="0" marB="0" anchor="ctr"/>
                </a:tc>
                <a:extLst>
                  <a:ext uri="{0D108BD9-81ED-4DB2-BD59-A6C34878D82A}">
                    <a16:rowId xmlns:a16="http://schemas.microsoft.com/office/drawing/2014/main" val="10009"/>
                  </a:ext>
                </a:extLst>
              </a:tr>
              <a:tr h="402677">
                <a:tc>
                  <a:txBody>
                    <a:bodyPr/>
                    <a:lstStyle/>
                    <a:p>
                      <a:pPr algn="ctr">
                        <a:spcAft>
                          <a:spcPts val="0"/>
                        </a:spcAft>
                      </a:pPr>
                      <a:r>
                        <a:rPr lang="uk-UA" sz="1200" b="1" dirty="0">
                          <a:solidFill>
                            <a:schemeClr val="tx1"/>
                          </a:solidFill>
                          <a:effectLst/>
                          <a:latin typeface="Franklin Gothic Book" panose="020B0503020102020204" pitchFamily="34" charset="0"/>
                        </a:rPr>
                        <a:t>Страхування від </a:t>
                      </a:r>
                      <a:r>
                        <a:rPr lang="uk-UA" sz="1200" b="1" dirty="0" smtClean="0">
                          <a:solidFill>
                            <a:schemeClr val="tx1"/>
                          </a:solidFill>
                          <a:effectLst/>
                          <a:latin typeface="Franklin Gothic Book" panose="020B0503020102020204" pitchFamily="34" charset="0"/>
                        </a:rPr>
                        <a:t>нещасного випадку</a:t>
                      </a:r>
                      <a:endParaRPr lang="ru-RU" sz="1200" b="1" dirty="0">
                        <a:solidFill>
                          <a:schemeClr val="tx1"/>
                        </a:solidFill>
                        <a:effectLst/>
                        <a:latin typeface="Franklin Gothic Book" pitchFamily="34" charset="0"/>
                        <a:ea typeface="Times New Roman"/>
                      </a:endParaRPr>
                    </a:p>
                  </a:txBody>
                  <a:tcPr marL="68580" marR="68580" marT="0" marB="0" anchor="ctr">
                    <a:solidFill>
                      <a:schemeClr val="accent3">
                        <a:lumMod val="20000"/>
                        <a:lumOff val="80000"/>
                      </a:schemeClr>
                    </a:solidFill>
                  </a:tcPr>
                </a:tc>
                <a:tc gridSpan="7">
                  <a:txBody>
                    <a:bodyPr/>
                    <a:lstStyle/>
                    <a:p>
                      <a:pPr algn="ctr">
                        <a:spcAft>
                          <a:spcPts val="0"/>
                        </a:spcAft>
                      </a:pPr>
                      <a:r>
                        <a:rPr lang="uk-UA" sz="1200" dirty="0" smtClean="0">
                          <a:solidFill>
                            <a:schemeClr val="tx1"/>
                          </a:solidFill>
                          <a:effectLst/>
                          <a:latin typeface="Franklin Gothic Book" pitchFamily="34" charset="0"/>
                          <a:ea typeface="Times New Roman"/>
                        </a:rPr>
                        <a:t>0,00%</a:t>
                      </a:r>
                      <a:endParaRPr lang="ru-RU" sz="1200" dirty="0">
                        <a:solidFill>
                          <a:schemeClr val="tx1"/>
                        </a:solidFill>
                        <a:effectLst/>
                        <a:latin typeface="Franklin Gothic Book" pitchFamily="34" charset="0"/>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10"/>
                  </a:ext>
                </a:extLst>
              </a:tr>
              <a:tr h="173727">
                <a:tc>
                  <a:txBody>
                    <a:bodyPr/>
                    <a:lstStyle/>
                    <a:p>
                      <a:pPr algn="ctr">
                        <a:spcAft>
                          <a:spcPts val="0"/>
                        </a:spcAft>
                      </a:pPr>
                      <a:r>
                        <a:rPr lang="uk-UA" sz="1200" b="1" dirty="0" smtClean="0">
                          <a:solidFill>
                            <a:schemeClr val="tx1"/>
                          </a:solidFill>
                          <a:effectLst/>
                          <a:latin typeface="Franklin Gothic Book" panose="020B0503020102020204" pitchFamily="34" charset="0"/>
                        </a:rPr>
                        <a:t>КАСКО</a:t>
                      </a:r>
                      <a:endParaRPr lang="ru-RU" sz="1200" b="1" dirty="0">
                        <a:solidFill>
                          <a:schemeClr val="tx1"/>
                        </a:solidFill>
                        <a:effectLst/>
                        <a:latin typeface="Franklin Gothic Book" pitchFamily="34" charset="0"/>
                      </a:endParaRPr>
                    </a:p>
                  </a:txBody>
                  <a:tcPr marL="68580" marR="68580" marT="0" marB="0" anchor="ctr">
                    <a:solidFill>
                      <a:schemeClr val="accent3">
                        <a:lumMod val="20000"/>
                        <a:lumOff val="80000"/>
                      </a:schemeClr>
                    </a:solidFill>
                  </a:tcPr>
                </a:tc>
                <a:tc gridSpan="7">
                  <a:txBody>
                    <a:bodyPr/>
                    <a:lstStyle/>
                    <a:p>
                      <a:pPr algn="ctr">
                        <a:spcAft>
                          <a:spcPts val="0"/>
                        </a:spcAft>
                      </a:pPr>
                      <a:r>
                        <a:rPr lang="uk-UA" sz="1200" dirty="0" smtClean="0">
                          <a:effectLst/>
                          <a:latin typeface="Franklin Gothic Book" panose="020B0503020102020204" pitchFamily="34" charset="0"/>
                        </a:rPr>
                        <a:t>в</a:t>
                      </a:r>
                      <a:r>
                        <a:rPr lang="uk-UA" sz="1200" baseline="0" dirty="0" smtClean="0">
                          <a:effectLst/>
                          <a:latin typeface="Franklin Gothic Book" panose="020B0503020102020204" pitchFamily="34" charset="0"/>
                        </a:rPr>
                        <a:t> акредитованих банком страхових компаніях</a:t>
                      </a:r>
                      <a:endParaRPr lang="ru-RU" sz="1200" dirty="0">
                        <a:solidFill>
                          <a:srgbClr val="002060"/>
                        </a:solidFill>
                        <a:effectLst/>
                        <a:latin typeface="Franklin Gothic Book" pitchFamily="34" charset="0"/>
                        <a:ea typeface="Times New Roman"/>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11"/>
                  </a:ext>
                </a:extLst>
              </a:tr>
            </a:tbl>
          </a:graphicData>
        </a:graphic>
      </p:graphicFrame>
      <p:pic>
        <p:nvPicPr>
          <p:cNvPr id="21"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312" y="28603"/>
            <a:ext cx="1628700" cy="4177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Прямоугольник 13"/>
          <p:cNvSpPr/>
          <p:nvPr/>
        </p:nvSpPr>
        <p:spPr>
          <a:xfrm>
            <a:off x="307975" y="3674185"/>
            <a:ext cx="6552728" cy="253916"/>
          </a:xfrm>
          <a:prstGeom prst="rect">
            <a:avLst/>
          </a:prstGeom>
        </p:spPr>
        <p:txBody>
          <a:bodyPr wrap="square">
            <a:spAutoFit/>
          </a:bodyPr>
          <a:lstStyle/>
          <a:p>
            <a:pPr algn="just"/>
            <a:r>
              <a:rPr lang="en-US" sz="1050" b="1" i="1" dirty="0" smtClean="0">
                <a:solidFill>
                  <a:srgbClr val="FF0000"/>
                </a:solidFill>
                <a:latin typeface="Franklin Gothic Book" pitchFamily="34" charset="0"/>
              </a:rPr>
              <a:t>*  </a:t>
            </a:r>
            <a:r>
              <a:rPr lang="uk-UA" sz="1050" b="1" i="1" dirty="0">
                <a:solidFill>
                  <a:srgbClr val="FF0000"/>
                </a:solidFill>
                <a:latin typeface="Franklin Gothic Book" pitchFamily="34" charset="0"/>
              </a:rPr>
              <a:t>можливий розгляд заявки на кредит без надання довідки про </a:t>
            </a:r>
            <a:r>
              <a:rPr lang="uk-UA" sz="1050" b="1" i="1" dirty="0" smtClean="0">
                <a:solidFill>
                  <a:srgbClr val="FF0000"/>
                </a:solidFill>
                <a:latin typeface="Franklin Gothic Book" pitchFamily="34" charset="0"/>
              </a:rPr>
              <a:t>доходи </a:t>
            </a:r>
            <a:endParaRPr lang="uk-UA" sz="1050" b="1" i="1" dirty="0">
              <a:solidFill>
                <a:srgbClr val="FF0000"/>
              </a:solidFill>
              <a:latin typeface="Franklin Gothic Book" pitchFamily="34" charset="0"/>
            </a:endParaRPr>
          </a:p>
        </p:txBody>
      </p:sp>
      <p:sp>
        <p:nvSpPr>
          <p:cNvPr id="2" name="AutoShape 2" descr="ÐÐ°ÑÑÐ¸Ð½ÐºÐ¸ Ð¿Ð¾ Ð·Ð°Ð¿ÑÐ¾ÑÑ Ð´Ð°Ð²Ð¸ Ð½Ð° Ð³Ð°Ð·"/>
          <p:cNvSpPr>
            <a:spLocks noChangeAspect="1" noChangeArrowheads="1"/>
          </p:cNvSpPr>
          <p:nvPr/>
        </p:nvSpPr>
        <p:spPr bwMode="auto">
          <a:xfrm>
            <a:off x="118137" y="-17943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solidFill>
                <a:prstClr val="black"/>
              </a:solidFill>
            </a:endParaRPr>
          </a:p>
        </p:txBody>
      </p:sp>
      <p:pic>
        <p:nvPicPr>
          <p:cNvPr id="15" name="Рисунок 14"/>
          <p:cNvPicPr>
            <a:picLocks noChangeAspect="1"/>
          </p:cNvPicPr>
          <p:nvPr/>
        </p:nvPicPr>
        <p:blipFill>
          <a:blip r:embed="rId3"/>
          <a:stretch>
            <a:fillRect/>
          </a:stretch>
        </p:blipFill>
        <p:spPr>
          <a:xfrm>
            <a:off x="6143595" y="3755604"/>
            <a:ext cx="2756706" cy="1437890"/>
          </a:xfrm>
          <a:prstGeom prst="rect">
            <a:avLst/>
          </a:prstGeom>
        </p:spPr>
      </p:pic>
      <p:sp>
        <p:nvSpPr>
          <p:cNvPr id="16" name="Прямоугольник 15"/>
          <p:cNvSpPr/>
          <p:nvPr/>
        </p:nvSpPr>
        <p:spPr>
          <a:xfrm>
            <a:off x="300166" y="5429714"/>
            <a:ext cx="8573641" cy="1338828"/>
          </a:xfrm>
          <a:prstGeom prst="rect">
            <a:avLst/>
          </a:prstGeom>
        </p:spPr>
        <p:txBody>
          <a:bodyPr wrap="square">
            <a:spAutoFit/>
          </a:bodyPr>
          <a:lstStyle/>
          <a:p>
            <a:pPr lvl="0" algn="just">
              <a:defRPr/>
            </a:pPr>
            <a:r>
              <a:rPr lang="uk-UA" sz="900" dirty="0">
                <a:solidFill>
                  <a:prstClr val="black"/>
                </a:solidFill>
                <a:latin typeface="Franklin Gothic Book" pitchFamily="34" charset="0"/>
              </a:rPr>
              <a:t>програма діє з </a:t>
            </a:r>
            <a:r>
              <a:rPr lang="uk-UA" sz="900" dirty="0" smtClean="0">
                <a:solidFill>
                  <a:prstClr val="black"/>
                </a:solidFill>
                <a:latin typeface="Franklin Gothic Book" pitchFamily="34" charset="0"/>
              </a:rPr>
              <a:t>23.11.2020</a:t>
            </a:r>
            <a:r>
              <a:rPr lang="en-US" sz="900" dirty="0" smtClean="0">
                <a:solidFill>
                  <a:prstClr val="black"/>
                </a:solidFill>
                <a:latin typeface="Franklin Gothic Book" pitchFamily="34" charset="0"/>
              </a:rPr>
              <a:t>. </a:t>
            </a:r>
            <a:r>
              <a:rPr lang="uk-UA" sz="900" dirty="0" smtClean="0">
                <a:solidFill>
                  <a:prstClr val="black"/>
                </a:solidFill>
                <a:latin typeface="Franklin Gothic Book" pitchFamily="34" charset="0"/>
              </a:rPr>
              <a:t>максимальний </a:t>
            </a:r>
            <a:r>
              <a:rPr kumimoji="0" lang="uk-UA" sz="900" b="0" i="0" u="none" strike="noStrike" kern="1200" cap="none" spc="0" normalizeH="0" baseline="0" noProof="0" dirty="0" smtClean="0">
                <a:ln>
                  <a:noFill/>
                </a:ln>
                <a:solidFill>
                  <a:prstClr val="black"/>
                </a:solidFill>
                <a:effectLst/>
                <a:uLnTx/>
                <a:uFillTx/>
                <a:latin typeface="Franklin Gothic Book" pitchFamily="34" charset="0"/>
                <a:ea typeface="+mn-ea"/>
                <a:cs typeface="+mn-cs"/>
              </a:rPr>
              <a:t>термін кредитування - 84 місяці, максимальна сума кредитування – </a:t>
            </a:r>
            <a:r>
              <a:rPr kumimoji="0" lang="en-US" sz="900" b="0" i="0" u="none" strike="noStrike" kern="1200" cap="none" spc="0" normalizeH="0" baseline="0" noProof="0" dirty="0" smtClean="0">
                <a:ln>
                  <a:noFill/>
                </a:ln>
                <a:solidFill>
                  <a:prstClr val="black"/>
                </a:solidFill>
                <a:effectLst/>
                <a:uLnTx/>
                <a:uFillTx/>
                <a:latin typeface="Franklin Gothic Book" pitchFamily="34" charset="0"/>
                <a:ea typeface="+mn-ea"/>
                <a:cs typeface="+mn-cs"/>
              </a:rPr>
              <a:t>1 5</a:t>
            </a:r>
            <a:r>
              <a:rPr kumimoji="0" lang="uk-UA" sz="900" b="0" i="0" u="none" strike="noStrike" kern="1200" cap="none" spc="0" normalizeH="0" baseline="0" noProof="0" dirty="0" smtClean="0">
                <a:ln>
                  <a:noFill/>
                </a:ln>
                <a:solidFill>
                  <a:prstClr val="black"/>
                </a:solidFill>
                <a:effectLst/>
                <a:uLnTx/>
                <a:uFillTx/>
                <a:latin typeface="Franklin Gothic Book" pitchFamily="34" charset="0"/>
                <a:ea typeface="+mn-ea"/>
                <a:cs typeface="+mn-cs"/>
              </a:rPr>
              <a:t>00 000 грн. (сума кредиту, більша </a:t>
            </a:r>
            <a:r>
              <a:rPr kumimoji="0" lang="en-US" sz="900" b="0" i="0" u="none" strike="noStrike" kern="1200" cap="none" spc="0" normalizeH="0" baseline="0" noProof="0" dirty="0" smtClean="0">
                <a:ln>
                  <a:noFill/>
                </a:ln>
                <a:solidFill>
                  <a:prstClr val="black"/>
                </a:solidFill>
                <a:effectLst/>
                <a:uLnTx/>
                <a:uFillTx/>
                <a:latin typeface="Franklin Gothic Book" pitchFamily="34" charset="0"/>
                <a:ea typeface="+mn-ea"/>
                <a:cs typeface="+mn-cs"/>
              </a:rPr>
              <a:t>1 5</a:t>
            </a:r>
            <a:r>
              <a:rPr kumimoji="0" lang="uk-UA" sz="900" b="0" i="0" u="none" strike="noStrike" kern="1200" cap="none" spc="0" normalizeH="0" baseline="0" noProof="0" dirty="0" smtClean="0">
                <a:ln>
                  <a:noFill/>
                </a:ln>
                <a:solidFill>
                  <a:prstClr val="black"/>
                </a:solidFill>
                <a:effectLst/>
                <a:uLnTx/>
                <a:uFillTx/>
                <a:latin typeface="Franklin Gothic Book" pitchFamily="34" charset="0"/>
                <a:ea typeface="+mn-ea"/>
                <a:cs typeface="+mn-cs"/>
              </a:rPr>
              <a:t>00 000 грн., погоджується індивідуально). Реальна річна відсоткова </a:t>
            </a:r>
            <a:r>
              <a:rPr kumimoji="0" lang="uk-UA" sz="900" b="0" i="0" u="none" strike="noStrike" kern="1200" cap="none" spc="0" normalizeH="0" baseline="0" noProof="0" dirty="0">
                <a:ln>
                  <a:noFill/>
                </a:ln>
                <a:solidFill>
                  <a:prstClr val="black"/>
                </a:solidFill>
                <a:effectLst/>
                <a:uLnTx/>
                <a:uFillTx/>
                <a:latin typeface="Franklin Gothic Book" pitchFamily="34" charset="0"/>
                <a:ea typeface="+mn-ea"/>
                <a:cs typeface="+mn-cs"/>
              </a:rPr>
              <a:t>ставка </a:t>
            </a:r>
            <a:r>
              <a:rPr kumimoji="0" lang="uk-UA" sz="900" b="0" i="0" u="none" strike="noStrike" kern="1200" cap="none" spc="0" normalizeH="0" baseline="0" noProof="0" dirty="0" smtClean="0">
                <a:ln>
                  <a:noFill/>
                </a:ln>
                <a:solidFill>
                  <a:prstClr val="black"/>
                </a:solidFill>
                <a:effectLst/>
                <a:uLnTx/>
                <a:uFillTx/>
                <a:latin typeface="Franklin Gothic Book" pitchFamily="34" charset="0"/>
                <a:ea typeface="+mn-ea"/>
                <a:cs typeface="+mn-cs"/>
              </a:rPr>
              <a:t>включаючи </a:t>
            </a:r>
            <a:r>
              <a:rPr lang="uk-UA" sz="900" dirty="0" smtClean="0">
                <a:solidFill>
                  <a:prstClr val="black"/>
                </a:solidFill>
                <a:latin typeface="Franklin Gothic Book" pitchFamily="34" charset="0"/>
              </a:rPr>
              <a:t>платежі за </a:t>
            </a:r>
            <a:r>
              <a:rPr lang="uk-UA" sz="900" dirty="0">
                <a:solidFill>
                  <a:prstClr val="black"/>
                </a:solidFill>
                <a:latin typeface="Franklin Gothic Book" pitchFamily="34" charset="0"/>
              </a:rPr>
              <a:t>додаткові і супутні послуги </a:t>
            </a:r>
            <a:r>
              <a:rPr lang="uk-UA" sz="900" dirty="0" smtClean="0">
                <a:solidFill>
                  <a:prstClr val="black"/>
                </a:solidFill>
                <a:latin typeface="Franklin Gothic Book" pitchFamily="34" charset="0"/>
              </a:rPr>
              <a:t>банку та третіх осіб, </a:t>
            </a:r>
            <a:r>
              <a:rPr lang="uk-UA" sz="900" dirty="0">
                <a:solidFill>
                  <a:prstClr val="black"/>
                </a:solidFill>
                <a:latin typeface="Franklin Gothic Book" pitchFamily="34" charset="0"/>
              </a:rPr>
              <a:t>пов'язані з отриманням, обслуговуванням і поверненням кредиту </a:t>
            </a:r>
            <a:r>
              <a:rPr lang="uk-UA" sz="900" dirty="0" smtClean="0">
                <a:solidFill>
                  <a:prstClr val="black"/>
                </a:solidFill>
                <a:latin typeface="Franklin Gothic Book" pitchFamily="34" charset="0"/>
              </a:rPr>
              <a:t>при вартості автомобіля 700 000 грн., строку кредитуванні 24 місяці та власному  внеску 30%</a:t>
            </a:r>
            <a:r>
              <a:rPr lang="ru-RU" sz="900" dirty="0" smtClean="0">
                <a:solidFill>
                  <a:prstClr val="black"/>
                </a:solidFill>
                <a:latin typeface="Franklin Gothic Book" pitchFamily="34" charset="0"/>
              </a:rPr>
              <a:t>, схема </a:t>
            </a:r>
            <a:r>
              <a:rPr lang="ru-RU" sz="900" dirty="0" err="1" smtClean="0">
                <a:solidFill>
                  <a:prstClr val="black"/>
                </a:solidFill>
                <a:latin typeface="Franklin Gothic Book" pitchFamily="34" charset="0"/>
              </a:rPr>
              <a:t>погашення</a:t>
            </a:r>
            <a:r>
              <a:rPr lang="ru-RU" sz="900" dirty="0" smtClean="0">
                <a:solidFill>
                  <a:prstClr val="black"/>
                </a:solidFill>
                <a:latin typeface="Franklin Gothic Book" pitchFamily="34" charset="0"/>
              </a:rPr>
              <a:t> </a:t>
            </a:r>
            <a:r>
              <a:rPr lang="ru-RU" sz="900" dirty="0" err="1" smtClean="0">
                <a:solidFill>
                  <a:prstClr val="black"/>
                </a:solidFill>
                <a:latin typeface="Franklin Gothic Book" pitchFamily="34" charset="0"/>
              </a:rPr>
              <a:t>ану</a:t>
            </a:r>
            <a:r>
              <a:rPr lang="uk-UA" sz="900" dirty="0" err="1" smtClean="0">
                <a:solidFill>
                  <a:prstClr val="black"/>
                </a:solidFill>
                <a:latin typeface="Franklin Gothic Book" pitchFamily="34" charset="0"/>
              </a:rPr>
              <a:t>їтет</a:t>
            </a:r>
            <a:r>
              <a:rPr lang="uk-UA" sz="900" dirty="0" smtClean="0">
                <a:solidFill>
                  <a:prstClr val="black"/>
                </a:solidFill>
                <a:latin typeface="Franklin Gothic Book" pitchFamily="34" charset="0"/>
              </a:rPr>
              <a:t> становить </a:t>
            </a:r>
            <a:r>
              <a:rPr lang="ru-RU" sz="900" dirty="0" smtClean="0">
                <a:latin typeface="Franklin Gothic Book" pitchFamily="34" charset="0"/>
              </a:rPr>
              <a:t>20,21% </a:t>
            </a:r>
            <a:r>
              <a:rPr lang="ru-RU" sz="900" dirty="0">
                <a:latin typeface="Franklin Gothic Book" pitchFamily="34" charset="0"/>
              </a:rPr>
              <a:t>(</a:t>
            </a:r>
            <a:r>
              <a:rPr lang="ru-RU" sz="900" dirty="0" err="1">
                <a:latin typeface="Franklin Gothic Book" pitchFamily="34" charset="0"/>
              </a:rPr>
              <a:t>розрахунок</a:t>
            </a:r>
            <a:r>
              <a:rPr lang="ru-RU" sz="900" dirty="0">
                <a:latin typeface="Franklin Gothic Book" pitchFamily="34" charset="0"/>
              </a:rPr>
              <a:t> </a:t>
            </a:r>
            <a:r>
              <a:rPr lang="ru-RU" sz="900" dirty="0" err="1">
                <a:latin typeface="Franklin Gothic Book" pitchFamily="34" charset="0"/>
              </a:rPr>
              <a:t>зроблено</a:t>
            </a:r>
            <a:r>
              <a:rPr lang="ru-RU" sz="900" dirty="0">
                <a:latin typeface="Franklin Gothic Book" pitchFamily="34" charset="0"/>
              </a:rPr>
              <a:t> станом на </a:t>
            </a:r>
            <a:r>
              <a:rPr lang="ru-RU" sz="900" dirty="0" smtClean="0">
                <a:latin typeface="Franklin Gothic Book" pitchFamily="34" charset="0"/>
              </a:rPr>
              <a:t>19.11.2020р)</a:t>
            </a:r>
            <a:r>
              <a:rPr lang="uk-UA" sz="900" dirty="0">
                <a:solidFill>
                  <a:schemeClr val="accent2"/>
                </a:solidFill>
                <a:latin typeface="Franklin Gothic Book" pitchFamily="34" charset="0"/>
              </a:rPr>
              <a:t>.</a:t>
            </a:r>
            <a:r>
              <a:rPr lang="uk-UA" sz="900" dirty="0">
                <a:solidFill>
                  <a:prstClr val="black"/>
                </a:solidFill>
                <a:latin typeface="Franklin Gothic Book" pitchFamily="34" charset="0"/>
              </a:rPr>
              <a:t> </a:t>
            </a:r>
            <a:r>
              <a:rPr lang="uk-UA" sz="900" dirty="0" smtClean="0">
                <a:solidFill>
                  <a:prstClr val="black"/>
                </a:solidFill>
                <a:latin typeface="Franklin Gothic Book" pitchFamily="34" charset="0"/>
              </a:rPr>
              <a:t>Реальна </a:t>
            </a:r>
            <a:r>
              <a:rPr lang="uk-UA" sz="900" dirty="0">
                <a:solidFill>
                  <a:prstClr val="black"/>
                </a:solidFill>
                <a:latin typeface="Franklin Gothic Book" pitchFamily="34" charset="0"/>
              </a:rPr>
              <a:t>річна відсоткова ставка </a:t>
            </a:r>
            <a:r>
              <a:rPr lang="uk-UA" sz="900" dirty="0" smtClean="0">
                <a:solidFill>
                  <a:prstClr val="black"/>
                </a:solidFill>
                <a:latin typeface="Franklin Gothic Book" pitchFamily="34" charset="0"/>
              </a:rPr>
              <a:t>залежить від обраних клієнтом умов кредитування.</a:t>
            </a:r>
            <a:endParaRPr kumimoji="0" lang="uk-UA" sz="900" b="0" i="0" u="none" strike="noStrike" kern="1200" cap="none" spc="0" normalizeH="0" baseline="0" noProof="0" dirty="0" smtClean="0">
              <a:ln>
                <a:noFill/>
              </a:ln>
              <a:solidFill>
                <a:prstClr val="black"/>
              </a:solidFill>
              <a:effectLst/>
              <a:uLnTx/>
              <a:uFillTx/>
              <a:latin typeface="Franklin Gothic Book"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uk-UA" sz="900" b="0" i="0" u="none" strike="noStrike" kern="1200" cap="none" spc="0" normalizeH="0" baseline="0" noProof="0" dirty="0" smtClean="0">
                <a:ln>
                  <a:noFill/>
                </a:ln>
                <a:solidFill>
                  <a:prstClr val="black">
                    <a:lumMod val="50000"/>
                    <a:lumOff val="50000"/>
                  </a:prstClr>
                </a:solidFill>
                <a:effectLst/>
                <a:uLnTx/>
                <a:uFillTx/>
                <a:latin typeface="Franklin Gothic Book" pitchFamily="34" charset="0"/>
                <a:ea typeface="+mn-ea"/>
                <a:cs typeface="+mn-cs"/>
              </a:rPr>
              <a:t>АБ «УКРГАЗБАНК»: Ліцензія НБУ № 123 від 06.10.2011 року.</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uk-UA" sz="900" b="0" i="0" u="none" strike="noStrike" kern="1200" cap="none" spc="0" normalizeH="0" baseline="0" noProof="0" dirty="0" smtClean="0">
                <a:ln>
                  <a:noFill/>
                </a:ln>
                <a:solidFill>
                  <a:prstClr val="black">
                    <a:lumMod val="50000"/>
                    <a:lumOff val="50000"/>
                  </a:prstClr>
                </a:solidFill>
                <a:effectLst/>
                <a:uLnTx/>
                <a:uFillTx/>
                <a:latin typeface="Franklin Gothic Book" pitchFamily="34" charset="0"/>
                <a:ea typeface="+mn-ea"/>
                <a:cs typeface="+mn-cs"/>
              </a:rPr>
              <a:t>Кредит надається у відділеннях Банку по всій території України за винятком тимчасово окупованої території АР Крим та зони проведення ООС. Банк залишає за собою право змінювати умови кредитування. Про детальні умови кредитування дізнавайтеся на сайті </a:t>
            </a:r>
            <a:r>
              <a:rPr kumimoji="0" lang="uk-UA" sz="900" b="0" i="0" u="none" strike="noStrike" kern="1200" cap="none" spc="0" normalizeH="0" baseline="0" noProof="0" dirty="0" err="1" smtClean="0">
                <a:ln>
                  <a:noFill/>
                </a:ln>
                <a:solidFill>
                  <a:prstClr val="black">
                    <a:lumMod val="50000"/>
                    <a:lumOff val="50000"/>
                  </a:prstClr>
                </a:solidFill>
                <a:effectLst/>
                <a:uLnTx/>
                <a:uFillTx/>
                <a:latin typeface="Franklin Gothic Book" pitchFamily="34" charset="0"/>
                <a:ea typeface="+mn-ea"/>
                <a:cs typeface="+mn-cs"/>
                <a:hlinkClick r:id="rId4"/>
              </a:rPr>
              <a:t>www.ukrgasbank.com</a:t>
            </a:r>
            <a:r>
              <a:rPr kumimoji="0" lang="uk-UA" sz="900" b="0" i="0" u="none" strike="noStrike" kern="1200" cap="none" spc="0" normalizeH="0" baseline="0" noProof="0" dirty="0" smtClean="0">
                <a:ln>
                  <a:noFill/>
                </a:ln>
                <a:solidFill>
                  <a:prstClr val="black">
                    <a:lumMod val="50000"/>
                    <a:lumOff val="50000"/>
                  </a:prstClr>
                </a:solidFill>
                <a:effectLst/>
                <a:uLnTx/>
                <a:uFillTx/>
                <a:latin typeface="Franklin Gothic Book" pitchFamily="34" charset="0"/>
                <a:ea typeface="+mn-ea"/>
                <a:cs typeface="+mn-cs"/>
              </a:rPr>
              <a:t> – розділ «Приватним клієнтам – Кредити – </a:t>
            </a:r>
            <a:r>
              <a:rPr kumimoji="0" lang="uk-UA" sz="900" b="0" i="0" u="none" strike="noStrike" kern="1200" cap="none" spc="0" normalizeH="0" baseline="0" noProof="0" dirty="0" err="1" smtClean="0">
                <a:ln>
                  <a:noFill/>
                </a:ln>
                <a:solidFill>
                  <a:prstClr val="black">
                    <a:lumMod val="50000"/>
                    <a:lumOff val="50000"/>
                  </a:prstClr>
                </a:solidFill>
                <a:effectLst/>
                <a:uLnTx/>
                <a:uFillTx/>
                <a:latin typeface="Franklin Gothic Book" pitchFamily="34" charset="0"/>
                <a:ea typeface="+mn-ea"/>
                <a:cs typeface="+mn-cs"/>
              </a:rPr>
              <a:t>Автокредити</a:t>
            </a:r>
            <a:r>
              <a:rPr kumimoji="0" lang="uk-UA" sz="900" b="0" i="0" u="none" strike="noStrike" kern="1200" cap="none" spc="0" normalizeH="0" baseline="0" noProof="0" dirty="0" smtClean="0">
                <a:ln>
                  <a:noFill/>
                </a:ln>
                <a:solidFill>
                  <a:prstClr val="black">
                    <a:lumMod val="50000"/>
                    <a:lumOff val="50000"/>
                  </a:prstClr>
                </a:solidFill>
                <a:effectLst/>
                <a:uLnTx/>
                <a:uFillTx/>
                <a:latin typeface="Franklin Gothic Book" pitchFamily="34" charset="0"/>
                <a:ea typeface="+mn-ea"/>
                <a:cs typeface="+mn-cs"/>
              </a:rPr>
              <a:t> - Кредити на придбання нових легкових автомобілів  - Кредити на придбання нових легкових автомобілів за програмою «Авто в кредит все включено»  або за телефоном: 0800 309 000</a:t>
            </a:r>
            <a:endParaRPr kumimoji="0" lang="uk-UA" sz="900" b="0" i="0" u="none" strike="noStrike" kern="1200" cap="none" spc="0" normalizeH="0" baseline="0" noProof="0" dirty="0">
              <a:ln>
                <a:noFill/>
              </a:ln>
              <a:solidFill>
                <a:prstClr val="black">
                  <a:lumMod val="50000"/>
                  <a:lumOff val="50000"/>
                </a:prstClr>
              </a:solidFill>
              <a:effectLst/>
              <a:uLnTx/>
              <a:uFillTx/>
              <a:latin typeface="Franklin Gothic Book" pitchFamily="34" charset="0"/>
              <a:ea typeface="+mn-ea"/>
              <a:cs typeface="+mn-cs"/>
            </a:endParaRPr>
          </a:p>
        </p:txBody>
      </p:sp>
    </p:spTree>
    <p:extLst>
      <p:ext uri="{BB962C8B-B14F-4D97-AF65-F5344CB8AC3E}">
        <p14:creationId xmlns:p14="http://schemas.microsoft.com/office/powerpoint/2010/main" val="336751925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4814</TotalTime>
  <Words>388</Words>
  <Application>Microsoft Office PowerPoint</Application>
  <PresentationFormat>Екран (4:3)</PresentationFormat>
  <Paragraphs>69</Paragraphs>
  <Slides>1</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vt:i4>
      </vt:variant>
    </vt:vector>
  </HeadingPairs>
  <TitlesOfParts>
    <vt:vector size="6" baseType="lpstr">
      <vt:lpstr>Arial</vt:lpstr>
      <vt:lpstr>Calibri</vt:lpstr>
      <vt:lpstr>Franklin Gothic Book</vt:lpstr>
      <vt:lpstr>Times New Roman</vt:lpstr>
      <vt:lpstr>Тема Office</vt:lpstr>
      <vt:lpstr>Презентація PowerPoint</vt:lpstr>
    </vt:vector>
  </TitlesOfParts>
  <Company>UGB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Мартинюк Олена Геннадіївна</dc:creator>
  <cp:lastModifiedBy>Nataliya Shklyar</cp:lastModifiedBy>
  <cp:revision>412</cp:revision>
  <cp:lastPrinted>2020-01-30T14:00:53Z</cp:lastPrinted>
  <dcterms:created xsi:type="dcterms:W3CDTF">2017-01-23T13:50:08Z</dcterms:created>
  <dcterms:modified xsi:type="dcterms:W3CDTF">2020-12-28T08:06:48Z</dcterms:modified>
</cp:coreProperties>
</file>